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DejaVu Serif" panose="020B0604020202020204" charset="0"/>
      <p:regular r:id="rId26"/>
    </p:embeddedFont>
    <p:embeddedFont>
      <p:font typeface="DejaVu Serif Bold" panose="020B0604020202020204" charset="0"/>
      <p:regular r:id="rId27"/>
    </p:embeddedFont>
    <p:embeddedFont>
      <p:font typeface="DejaVu Serif Bold Italics" panose="020B0604020202020204" charset="0"/>
      <p:regular r:id="rId28"/>
    </p:embeddedFont>
    <p:embeddedFont>
      <p:font typeface="Cabin" panose="020B0604020202020204" charset="0"/>
      <p:regular r:id="rId29"/>
    </p:embeddedFont>
    <p:embeddedFont>
      <p:font typeface="Canva Sans Bold" panose="020B0604020202020204" charset="0"/>
      <p:regular r:id="rId30"/>
    </p:embeddedFont>
    <p:embeddedFont>
      <p:font typeface="Cabin Bold" panose="020B0604020202020204" charset="0"/>
      <p:regular r:id="rId31"/>
    </p:embeddedFont>
    <p:embeddedFont>
      <p:font typeface="Baloo" panose="020B0604020202020204" charset="0"/>
      <p:regular r:id="rId32"/>
    </p:embeddedFont>
    <p:embeddedFont>
      <p:font typeface="Sigmar One" panose="020B0604020202020204" charset="0"/>
      <p:regular r:id="rId33"/>
    </p:embeddedFont>
    <p:embeddedFont>
      <p:font typeface="Paytone One" panose="020B0604020202020204" charset="0"/>
      <p:regular r:id="rId34"/>
    </p:embeddedFont>
    <p:embeddedFont>
      <p:font typeface="Sriracha" panose="020B0604020202020204" charset="-34"/>
      <p:regular r:id="rId35"/>
    </p:embeddedFont>
    <p:embeddedFont>
      <p:font typeface="Calibri" panose="020F0502020204030204" pitchFamily="34" charset="0"/>
      <p:regular r:id="rId36"/>
      <p:bold r:id="rId37"/>
      <p:italic r:id="rId38"/>
      <p:boldItalic r:id="rId39"/>
    </p:embeddedFont>
    <p:embeddedFont>
      <p:font typeface="Asap Bold"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16" autoAdjust="0"/>
  </p:normalViewPr>
  <p:slideViewPr>
    <p:cSldViewPr>
      <p:cViewPr varScale="1">
        <p:scale>
          <a:sx n="47" d="100"/>
          <a:sy n="47" d="100"/>
        </p:scale>
        <p:origin x="690"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7CDD52-F7C1-44AF-A06E-C0B1A1293EB7}" type="datetimeFigureOut">
              <a:rPr lang="en-US" smtClean="0"/>
              <a:t>25/11/2024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C73B9B-638A-4572-9C07-C2D348E15283}" type="slidenum">
              <a:rPr lang="en-US" smtClean="0"/>
              <a:t>‹#›</a:t>
            </a:fld>
            <a:endParaRPr lang="en-US"/>
          </a:p>
        </p:txBody>
      </p:sp>
    </p:spTree>
    <p:extLst>
      <p:ext uri="{BB962C8B-B14F-4D97-AF65-F5344CB8AC3E}">
        <p14:creationId xmlns:p14="http://schemas.microsoft.com/office/powerpoint/2010/main" val="38244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C73B9B-638A-4572-9C07-C2D348E15283}" type="slidenum">
              <a:rPr lang="en-US" smtClean="0"/>
              <a:t>8</a:t>
            </a:fld>
            <a:endParaRPr lang="en-US"/>
          </a:p>
        </p:txBody>
      </p:sp>
    </p:spTree>
    <p:extLst>
      <p:ext uri="{BB962C8B-B14F-4D97-AF65-F5344CB8AC3E}">
        <p14:creationId xmlns:p14="http://schemas.microsoft.com/office/powerpoint/2010/main" val="1735712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8.svg"/><Relationship Id="rId18" Type="http://schemas.openxmlformats.org/officeDocument/2006/relationships/image" Target="../media/image17.png"/><Relationship Id="rId3" Type="http://schemas.openxmlformats.org/officeDocument/2006/relationships/image" Target="../media/image18.svg"/><Relationship Id="rId21" Type="http://schemas.openxmlformats.org/officeDocument/2006/relationships/image" Target="../media/image36.svg"/><Relationship Id="rId7" Type="http://schemas.openxmlformats.org/officeDocument/2006/relationships/image" Target="../media/image22.svg"/><Relationship Id="rId12" Type="http://schemas.openxmlformats.org/officeDocument/2006/relationships/image" Target="../media/image14.png"/><Relationship Id="rId17" Type="http://schemas.openxmlformats.org/officeDocument/2006/relationships/image" Target="../media/image32.svg"/><Relationship Id="rId25" Type="http://schemas.openxmlformats.org/officeDocument/2006/relationships/image" Target="../media/image40.svg"/><Relationship Id="rId2" Type="http://schemas.openxmlformats.org/officeDocument/2006/relationships/image" Target="../media/image9.png"/><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6.svg"/><Relationship Id="rId24" Type="http://schemas.openxmlformats.org/officeDocument/2006/relationships/image" Target="../media/image20.png"/><Relationship Id="rId5" Type="http://schemas.openxmlformats.org/officeDocument/2006/relationships/image" Target="../media/image20.svg"/><Relationship Id="rId15" Type="http://schemas.openxmlformats.org/officeDocument/2006/relationships/image" Target="../media/image30.svg"/><Relationship Id="rId23" Type="http://schemas.openxmlformats.org/officeDocument/2006/relationships/image" Target="../media/image38.svg"/><Relationship Id="rId10" Type="http://schemas.openxmlformats.org/officeDocument/2006/relationships/image" Target="../media/image13.png"/><Relationship Id="rId19" Type="http://schemas.openxmlformats.org/officeDocument/2006/relationships/image" Target="../media/image34.svg"/><Relationship Id="rId4" Type="http://schemas.openxmlformats.org/officeDocument/2006/relationships/image" Target="../media/image10.png"/><Relationship Id="rId9" Type="http://schemas.openxmlformats.org/officeDocument/2006/relationships/image" Target="../media/image24.svg"/><Relationship Id="rId14" Type="http://schemas.openxmlformats.org/officeDocument/2006/relationships/image" Target="../media/image15.png"/><Relationship Id="rId22"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sv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44.sv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2.svg"/><Relationship Id="rId7" Type="http://schemas.openxmlformats.org/officeDocument/2006/relationships/image" Target="../media/image47.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4.svg"/><Relationship Id="rId10" Type="http://schemas.openxmlformats.org/officeDocument/2006/relationships/image" Target="../media/image50.svg"/><Relationship Id="rId4" Type="http://schemas.openxmlformats.org/officeDocument/2006/relationships/image" Target="../media/image22.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8.svg"/><Relationship Id="rId18" Type="http://schemas.openxmlformats.org/officeDocument/2006/relationships/image" Target="../media/image17.png"/><Relationship Id="rId3" Type="http://schemas.openxmlformats.org/officeDocument/2006/relationships/image" Target="../media/image18.svg"/><Relationship Id="rId21" Type="http://schemas.openxmlformats.org/officeDocument/2006/relationships/image" Target="../media/image36.svg"/><Relationship Id="rId7" Type="http://schemas.openxmlformats.org/officeDocument/2006/relationships/image" Target="../media/image22.svg"/><Relationship Id="rId12" Type="http://schemas.openxmlformats.org/officeDocument/2006/relationships/image" Target="../media/image14.png"/><Relationship Id="rId17" Type="http://schemas.openxmlformats.org/officeDocument/2006/relationships/image" Target="../media/image32.svg"/><Relationship Id="rId25" Type="http://schemas.openxmlformats.org/officeDocument/2006/relationships/image" Target="../media/image40.svg"/><Relationship Id="rId2" Type="http://schemas.openxmlformats.org/officeDocument/2006/relationships/image" Target="../media/image9.png"/><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6.svg"/><Relationship Id="rId24" Type="http://schemas.openxmlformats.org/officeDocument/2006/relationships/image" Target="../media/image20.png"/><Relationship Id="rId5" Type="http://schemas.openxmlformats.org/officeDocument/2006/relationships/image" Target="../media/image20.svg"/><Relationship Id="rId15" Type="http://schemas.openxmlformats.org/officeDocument/2006/relationships/image" Target="../media/image30.svg"/><Relationship Id="rId23" Type="http://schemas.openxmlformats.org/officeDocument/2006/relationships/image" Target="../media/image38.svg"/><Relationship Id="rId10" Type="http://schemas.openxmlformats.org/officeDocument/2006/relationships/image" Target="../media/image13.png"/><Relationship Id="rId19" Type="http://schemas.openxmlformats.org/officeDocument/2006/relationships/image" Target="../media/image34.svg"/><Relationship Id="rId4" Type="http://schemas.openxmlformats.org/officeDocument/2006/relationships/image" Target="../media/image10.png"/><Relationship Id="rId9" Type="http://schemas.openxmlformats.org/officeDocument/2006/relationships/image" Target="../media/image24.svg"/><Relationship Id="rId14" Type="http://schemas.openxmlformats.org/officeDocument/2006/relationships/image" Target="../media/image15.png"/><Relationship Id="rId22"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62.svg"/><Relationship Id="rId18" Type="http://schemas.openxmlformats.org/officeDocument/2006/relationships/image" Target="../media/image35.png"/><Relationship Id="rId3" Type="http://schemas.openxmlformats.org/officeDocument/2006/relationships/image" Target="../media/image52.svg"/><Relationship Id="rId21" Type="http://schemas.openxmlformats.org/officeDocument/2006/relationships/image" Target="../media/image70.svg"/><Relationship Id="rId7" Type="http://schemas.openxmlformats.org/officeDocument/2006/relationships/image" Target="../media/image56.svg"/><Relationship Id="rId12" Type="http://schemas.openxmlformats.org/officeDocument/2006/relationships/image" Target="../media/image32.png"/><Relationship Id="rId17" Type="http://schemas.openxmlformats.org/officeDocument/2006/relationships/image" Target="../media/image66.svg"/><Relationship Id="rId2" Type="http://schemas.openxmlformats.org/officeDocument/2006/relationships/image" Target="../media/image27.png"/><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60.svg"/><Relationship Id="rId5" Type="http://schemas.openxmlformats.org/officeDocument/2006/relationships/image" Target="../media/image54.svg"/><Relationship Id="rId15" Type="http://schemas.openxmlformats.org/officeDocument/2006/relationships/image" Target="../media/image64.svg"/><Relationship Id="rId23" Type="http://schemas.openxmlformats.org/officeDocument/2006/relationships/image" Target="../media/image72.svg"/><Relationship Id="rId10" Type="http://schemas.openxmlformats.org/officeDocument/2006/relationships/image" Target="../media/image31.png"/><Relationship Id="rId19" Type="http://schemas.openxmlformats.org/officeDocument/2006/relationships/image" Target="../media/image68.svg"/><Relationship Id="rId4" Type="http://schemas.openxmlformats.org/officeDocument/2006/relationships/image" Target="../media/image28.png"/><Relationship Id="rId9" Type="http://schemas.openxmlformats.org/officeDocument/2006/relationships/image" Target="../media/image58.svg"/><Relationship Id="rId14" Type="http://schemas.openxmlformats.org/officeDocument/2006/relationships/image" Target="../media/image33.png"/><Relationship Id="rId22"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82.svg"/><Relationship Id="rId18" Type="http://schemas.openxmlformats.org/officeDocument/2006/relationships/image" Target="../media/image46.png"/><Relationship Id="rId3" Type="http://schemas.openxmlformats.org/officeDocument/2006/relationships/image" Target="../media/image18.svg"/><Relationship Id="rId21" Type="http://schemas.openxmlformats.org/officeDocument/2006/relationships/image" Target="../media/image90.svg"/><Relationship Id="rId7" Type="http://schemas.openxmlformats.org/officeDocument/2006/relationships/image" Target="../media/image40.png"/><Relationship Id="rId12" Type="http://schemas.openxmlformats.org/officeDocument/2006/relationships/image" Target="../media/image43.png"/><Relationship Id="rId17" Type="http://schemas.openxmlformats.org/officeDocument/2006/relationships/image" Target="../media/image86.svg"/><Relationship Id="rId2" Type="http://schemas.openxmlformats.org/officeDocument/2006/relationships/image" Target="../media/image9.png"/><Relationship Id="rId16" Type="http://schemas.openxmlformats.org/officeDocument/2006/relationships/image" Target="../media/image45.png"/><Relationship Id="rId20"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80.svg"/><Relationship Id="rId5" Type="http://schemas.openxmlformats.org/officeDocument/2006/relationships/image" Target="../media/image74.svg"/><Relationship Id="rId15" Type="http://schemas.openxmlformats.org/officeDocument/2006/relationships/image" Target="../media/image84.svg"/><Relationship Id="rId10" Type="http://schemas.openxmlformats.org/officeDocument/2006/relationships/image" Target="../media/image42.png"/><Relationship Id="rId19" Type="http://schemas.openxmlformats.org/officeDocument/2006/relationships/image" Target="../media/image88.svg"/><Relationship Id="rId4" Type="http://schemas.openxmlformats.org/officeDocument/2006/relationships/image" Target="../media/image38.png"/><Relationship Id="rId9" Type="http://schemas.openxmlformats.org/officeDocument/2006/relationships/image" Target="../media/image78.svg"/><Relationship Id="rId14" Type="http://schemas.openxmlformats.org/officeDocument/2006/relationships/image" Target="../media/image44.png"/></Relationships>
</file>

<file path=ppt/slides/_rels/slide8.xml.rels><?xml version="1.0" encoding="UTF-8" standalone="yes"?>
<Relationships xmlns="http://schemas.openxmlformats.org/package/2006/relationships"><Relationship Id="rId8" Type="http://schemas.openxmlformats.org/officeDocument/2006/relationships/image" Target="../media/image94.svg"/><Relationship Id="rId13" Type="http://schemas.openxmlformats.org/officeDocument/2006/relationships/image" Target="../media/image42.png"/><Relationship Id="rId18" Type="http://schemas.openxmlformats.org/officeDocument/2006/relationships/image" Target="../media/image100.svg"/><Relationship Id="rId3" Type="http://schemas.openxmlformats.org/officeDocument/2006/relationships/image" Target="../media/image21.png"/><Relationship Id="rId21" Type="http://schemas.openxmlformats.org/officeDocument/2006/relationships/image" Target="../media/image53.png"/><Relationship Id="rId7" Type="http://schemas.openxmlformats.org/officeDocument/2006/relationships/image" Target="../media/image49.png"/><Relationship Id="rId12" Type="http://schemas.openxmlformats.org/officeDocument/2006/relationships/image" Target="../media/image28.svg"/><Relationship Id="rId17" Type="http://schemas.openxmlformats.org/officeDocument/2006/relationships/image" Target="../media/image52.png"/><Relationship Id="rId2" Type="http://schemas.openxmlformats.org/officeDocument/2006/relationships/notesSlide" Target="../notesSlides/notesSlide1.xml"/><Relationship Id="rId16" Type="http://schemas.openxmlformats.org/officeDocument/2006/relationships/image" Target="../media/image98.svg"/><Relationship Id="rId20" Type="http://schemas.openxmlformats.org/officeDocument/2006/relationships/image" Target="../media/image72.svg"/><Relationship Id="rId1" Type="http://schemas.openxmlformats.org/officeDocument/2006/relationships/slideLayout" Target="../slideLayouts/slideLayout7.xml"/><Relationship Id="rId6" Type="http://schemas.openxmlformats.org/officeDocument/2006/relationships/image" Target="../media/image92.svg"/><Relationship Id="rId11" Type="http://schemas.openxmlformats.org/officeDocument/2006/relationships/image" Target="../media/image14.png"/><Relationship Id="rId5" Type="http://schemas.openxmlformats.org/officeDocument/2006/relationships/image" Target="../media/image48.png"/><Relationship Id="rId15" Type="http://schemas.openxmlformats.org/officeDocument/2006/relationships/image" Target="../media/image51.png"/><Relationship Id="rId10" Type="http://schemas.openxmlformats.org/officeDocument/2006/relationships/image" Target="../media/image96.svg"/><Relationship Id="rId19" Type="http://schemas.openxmlformats.org/officeDocument/2006/relationships/image" Target="../media/image37.png"/><Relationship Id="rId4" Type="http://schemas.openxmlformats.org/officeDocument/2006/relationships/image" Target="../media/image42.svg"/><Relationship Id="rId9" Type="http://schemas.openxmlformats.org/officeDocument/2006/relationships/image" Target="../media/image50.png"/><Relationship Id="rId14" Type="http://schemas.openxmlformats.org/officeDocument/2006/relationships/image" Target="../media/image80.svg"/><Relationship Id="rId22" Type="http://schemas.openxmlformats.org/officeDocument/2006/relationships/image" Target="../media/image102.svg"/></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112.svg"/><Relationship Id="rId18" Type="http://schemas.openxmlformats.org/officeDocument/2006/relationships/image" Target="../media/image26.png"/><Relationship Id="rId3" Type="http://schemas.openxmlformats.org/officeDocument/2006/relationships/image" Target="../media/image18.svg"/><Relationship Id="rId21" Type="http://schemas.openxmlformats.org/officeDocument/2006/relationships/image" Target="../media/image118.svg"/><Relationship Id="rId7" Type="http://schemas.openxmlformats.org/officeDocument/2006/relationships/image" Target="../media/image106.svg"/><Relationship Id="rId12" Type="http://schemas.openxmlformats.org/officeDocument/2006/relationships/image" Target="../media/image58.png"/><Relationship Id="rId17" Type="http://schemas.openxmlformats.org/officeDocument/2006/relationships/image" Target="../media/image116.svg"/><Relationship Id="rId25" Type="http://schemas.openxmlformats.org/officeDocument/2006/relationships/image" Target="../media/image63.png"/><Relationship Id="rId2" Type="http://schemas.openxmlformats.org/officeDocument/2006/relationships/image" Target="../media/image9.png"/><Relationship Id="rId16" Type="http://schemas.openxmlformats.org/officeDocument/2006/relationships/image" Target="../media/image60.png"/><Relationship Id="rId20"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110.svg"/><Relationship Id="rId24" Type="http://schemas.openxmlformats.org/officeDocument/2006/relationships/image" Target="../media/image62.png"/><Relationship Id="rId5" Type="http://schemas.openxmlformats.org/officeDocument/2006/relationships/image" Target="../media/image104.svg"/><Relationship Id="rId15" Type="http://schemas.openxmlformats.org/officeDocument/2006/relationships/image" Target="../media/image114.svg"/><Relationship Id="rId23" Type="http://schemas.openxmlformats.org/officeDocument/2006/relationships/image" Target="../media/image98.svg"/><Relationship Id="rId10" Type="http://schemas.openxmlformats.org/officeDocument/2006/relationships/image" Target="../media/image57.png"/><Relationship Id="rId19" Type="http://schemas.openxmlformats.org/officeDocument/2006/relationships/image" Target="../media/image50.svg"/><Relationship Id="rId4" Type="http://schemas.openxmlformats.org/officeDocument/2006/relationships/image" Target="../media/image54.png"/><Relationship Id="rId9" Type="http://schemas.openxmlformats.org/officeDocument/2006/relationships/image" Target="../media/image108.svg"/><Relationship Id="rId14" Type="http://schemas.openxmlformats.org/officeDocument/2006/relationships/image" Target="../media/image59.png"/><Relationship Id="rId22" Type="http://schemas.openxmlformats.org/officeDocument/2006/relationships/image" Target="../media/image51.png"/></Relationships>
</file>

<file path=ppt/slides/_rels/slide1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118.svg"/><Relationship Id="rId3" Type="http://schemas.openxmlformats.org/officeDocument/2006/relationships/image" Target="../media/image52.svg"/><Relationship Id="rId7" Type="http://schemas.openxmlformats.org/officeDocument/2006/relationships/image" Target="../media/image124.svg"/><Relationship Id="rId12" Type="http://schemas.openxmlformats.org/officeDocument/2006/relationships/image" Target="../media/image61.png"/><Relationship Id="rId2" Type="http://schemas.openxmlformats.org/officeDocument/2006/relationships/image" Target="../media/image27.png"/><Relationship Id="rId16"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84.svg"/><Relationship Id="rId5" Type="http://schemas.openxmlformats.org/officeDocument/2006/relationships/image" Target="../media/image122.svg"/><Relationship Id="rId15" Type="http://schemas.openxmlformats.org/officeDocument/2006/relationships/image" Target="../media/image128.svg"/><Relationship Id="rId10" Type="http://schemas.openxmlformats.org/officeDocument/2006/relationships/image" Target="../media/image44.png"/><Relationship Id="rId4" Type="http://schemas.openxmlformats.org/officeDocument/2006/relationships/image" Target="../media/image64.png"/><Relationship Id="rId9" Type="http://schemas.openxmlformats.org/officeDocument/2006/relationships/image" Target="../media/image126.svg"/><Relationship Id="rId14" Type="http://schemas.openxmlformats.org/officeDocument/2006/relationships/image" Target="../media/image67.png"/></Relationships>
</file>

<file path=ppt/slides/_rels/slide11.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118.svg"/><Relationship Id="rId3" Type="http://schemas.openxmlformats.org/officeDocument/2006/relationships/image" Target="../media/image52.svg"/><Relationship Id="rId7" Type="http://schemas.openxmlformats.org/officeDocument/2006/relationships/image" Target="../media/image124.svg"/><Relationship Id="rId12" Type="http://schemas.openxmlformats.org/officeDocument/2006/relationships/image" Target="../media/image61.png"/><Relationship Id="rId17" Type="http://schemas.openxmlformats.org/officeDocument/2006/relationships/image" Target="../media/image70.png"/><Relationship Id="rId2" Type="http://schemas.openxmlformats.org/officeDocument/2006/relationships/image" Target="../media/image27.png"/><Relationship Id="rId16"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84.svg"/><Relationship Id="rId5" Type="http://schemas.openxmlformats.org/officeDocument/2006/relationships/image" Target="../media/image122.svg"/><Relationship Id="rId15" Type="http://schemas.openxmlformats.org/officeDocument/2006/relationships/image" Target="../media/image128.svg"/><Relationship Id="rId10" Type="http://schemas.openxmlformats.org/officeDocument/2006/relationships/image" Target="../media/image44.png"/><Relationship Id="rId4" Type="http://schemas.openxmlformats.org/officeDocument/2006/relationships/image" Target="../media/image64.png"/><Relationship Id="rId9" Type="http://schemas.openxmlformats.org/officeDocument/2006/relationships/image" Target="../media/image126.svg"/><Relationship Id="rId14" Type="http://schemas.openxmlformats.org/officeDocument/2006/relationships/image" Target="../media/image67.png"/></Relationships>
</file>

<file path=ppt/slides/_rels/slide12.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118.svg"/><Relationship Id="rId3" Type="http://schemas.openxmlformats.org/officeDocument/2006/relationships/image" Target="../media/image52.svg"/><Relationship Id="rId7" Type="http://schemas.openxmlformats.org/officeDocument/2006/relationships/image" Target="../media/image124.svg"/><Relationship Id="rId12" Type="http://schemas.openxmlformats.org/officeDocument/2006/relationships/image" Target="../media/image61.png"/><Relationship Id="rId2" Type="http://schemas.openxmlformats.org/officeDocument/2006/relationships/image" Target="../media/image27.png"/><Relationship Id="rId16"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84.svg"/><Relationship Id="rId5" Type="http://schemas.openxmlformats.org/officeDocument/2006/relationships/image" Target="../media/image122.svg"/><Relationship Id="rId15" Type="http://schemas.openxmlformats.org/officeDocument/2006/relationships/image" Target="../media/image128.svg"/><Relationship Id="rId10" Type="http://schemas.openxmlformats.org/officeDocument/2006/relationships/image" Target="../media/image44.png"/><Relationship Id="rId4" Type="http://schemas.openxmlformats.org/officeDocument/2006/relationships/image" Target="../media/image64.png"/><Relationship Id="rId9" Type="http://schemas.openxmlformats.org/officeDocument/2006/relationships/image" Target="../media/image126.sv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118.svg"/><Relationship Id="rId3" Type="http://schemas.openxmlformats.org/officeDocument/2006/relationships/image" Target="../media/image52.svg"/><Relationship Id="rId7" Type="http://schemas.openxmlformats.org/officeDocument/2006/relationships/image" Target="../media/image124.svg"/><Relationship Id="rId12" Type="http://schemas.openxmlformats.org/officeDocument/2006/relationships/image" Target="../media/image61.png"/><Relationship Id="rId2" Type="http://schemas.openxmlformats.org/officeDocument/2006/relationships/image" Target="../media/image27.png"/><Relationship Id="rId16"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84.svg"/><Relationship Id="rId5" Type="http://schemas.openxmlformats.org/officeDocument/2006/relationships/image" Target="../media/image122.svg"/><Relationship Id="rId15" Type="http://schemas.openxmlformats.org/officeDocument/2006/relationships/image" Target="../media/image128.svg"/><Relationship Id="rId10" Type="http://schemas.openxmlformats.org/officeDocument/2006/relationships/image" Target="../media/image44.png"/><Relationship Id="rId4" Type="http://schemas.openxmlformats.org/officeDocument/2006/relationships/image" Target="../media/image64.png"/><Relationship Id="rId9" Type="http://schemas.openxmlformats.org/officeDocument/2006/relationships/image" Target="../media/image126.svg"/><Relationship Id="rId1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118.svg"/><Relationship Id="rId3" Type="http://schemas.openxmlformats.org/officeDocument/2006/relationships/image" Target="../media/image52.svg"/><Relationship Id="rId7" Type="http://schemas.openxmlformats.org/officeDocument/2006/relationships/image" Target="../media/image124.svg"/><Relationship Id="rId12" Type="http://schemas.openxmlformats.org/officeDocument/2006/relationships/image" Target="../media/image61.png"/><Relationship Id="rId2" Type="http://schemas.openxmlformats.org/officeDocument/2006/relationships/image" Target="../media/image27.png"/><Relationship Id="rId16"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84.svg"/><Relationship Id="rId5" Type="http://schemas.openxmlformats.org/officeDocument/2006/relationships/image" Target="../media/image122.svg"/><Relationship Id="rId15" Type="http://schemas.openxmlformats.org/officeDocument/2006/relationships/image" Target="../media/image128.svg"/><Relationship Id="rId10" Type="http://schemas.openxmlformats.org/officeDocument/2006/relationships/image" Target="../media/image44.png"/><Relationship Id="rId4" Type="http://schemas.openxmlformats.org/officeDocument/2006/relationships/image" Target="../media/image64.png"/><Relationship Id="rId9" Type="http://schemas.openxmlformats.org/officeDocument/2006/relationships/image" Target="../media/image126.svg"/><Relationship Id="rId14" Type="http://schemas.openxmlformats.org/officeDocument/2006/relationships/image" Target="../media/image67.png"/></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144.svg"/><Relationship Id="rId18" Type="http://schemas.openxmlformats.org/officeDocument/2006/relationships/image" Target="../media/image81.png"/><Relationship Id="rId26" Type="http://schemas.openxmlformats.org/officeDocument/2006/relationships/image" Target="../media/image84.png"/><Relationship Id="rId3" Type="http://schemas.openxmlformats.org/officeDocument/2006/relationships/image" Target="../media/image18.svg"/><Relationship Id="rId21" Type="http://schemas.openxmlformats.org/officeDocument/2006/relationships/image" Target="../media/image152.svg"/><Relationship Id="rId7" Type="http://schemas.openxmlformats.org/officeDocument/2006/relationships/image" Target="../media/image138.svg"/><Relationship Id="rId12" Type="http://schemas.openxmlformats.org/officeDocument/2006/relationships/image" Target="../media/image78.png"/><Relationship Id="rId17" Type="http://schemas.openxmlformats.org/officeDocument/2006/relationships/image" Target="../media/image148.svg"/><Relationship Id="rId25" Type="http://schemas.openxmlformats.org/officeDocument/2006/relationships/image" Target="../media/image154.svg"/><Relationship Id="rId2" Type="http://schemas.openxmlformats.org/officeDocument/2006/relationships/image" Target="../media/image9.png"/><Relationship Id="rId16" Type="http://schemas.openxmlformats.org/officeDocument/2006/relationships/image" Target="../media/image80.png"/><Relationship Id="rId20"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75.png"/><Relationship Id="rId11" Type="http://schemas.openxmlformats.org/officeDocument/2006/relationships/image" Target="../media/image142.svg"/><Relationship Id="rId24" Type="http://schemas.openxmlformats.org/officeDocument/2006/relationships/image" Target="../media/image83.png"/><Relationship Id="rId5" Type="http://schemas.openxmlformats.org/officeDocument/2006/relationships/image" Target="../media/image136.svg"/><Relationship Id="rId15" Type="http://schemas.openxmlformats.org/officeDocument/2006/relationships/image" Target="../media/image146.svg"/><Relationship Id="rId23" Type="http://schemas.openxmlformats.org/officeDocument/2006/relationships/image" Target="../media/image118.svg"/><Relationship Id="rId10" Type="http://schemas.openxmlformats.org/officeDocument/2006/relationships/image" Target="../media/image77.png"/><Relationship Id="rId19" Type="http://schemas.openxmlformats.org/officeDocument/2006/relationships/image" Target="../media/image150.svg"/><Relationship Id="rId4" Type="http://schemas.openxmlformats.org/officeDocument/2006/relationships/image" Target="../media/image74.png"/><Relationship Id="rId9" Type="http://schemas.openxmlformats.org/officeDocument/2006/relationships/image" Target="../media/image140.svg"/><Relationship Id="rId14" Type="http://schemas.openxmlformats.org/officeDocument/2006/relationships/image" Target="../media/image79.png"/><Relationship Id="rId22" Type="http://schemas.openxmlformats.org/officeDocument/2006/relationships/image" Target="../media/image61.png"/><Relationship Id="rId27" Type="http://schemas.openxmlformats.org/officeDocument/2006/relationships/image" Target="../media/image85.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162.svg"/><Relationship Id="rId3" Type="http://schemas.openxmlformats.org/officeDocument/2006/relationships/image" Target="../media/image18.svg"/><Relationship Id="rId7" Type="http://schemas.openxmlformats.org/officeDocument/2006/relationships/image" Target="../media/image160.svg"/><Relationship Id="rId12" Type="http://schemas.openxmlformats.org/officeDocument/2006/relationships/image" Target="../media/image88.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50.svg"/><Relationship Id="rId5" Type="http://schemas.openxmlformats.org/officeDocument/2006/relationships/image" Target="../media/image158.svg"/><Relationship Id="rId15" Type="http://schemas.openxmlformats.org/officeDocument/2006/relationships/image" Target="../media/image164.svg"/><Relationship Id="rId10" Type="http://schemas.openxmlformats.org/officeDocument/2006/relationships/image" Target="../media/image26.png"/><Relationship Id="rId4" Type="http://schemas.openxmlformats.org/officeDocument/2006/relationships/image" Target="../media/image86.png"/><Relationship Id="rId9" Type="http://schemas.openxmlformats.org/officeDocument/2006/relationships/image" Target="../media/image80.svg"/><Relationship Id="rId14" Type="http://schemas.openxmlformats.org/officeDocument/2006/relationships/image" Target="../media/image89.png"/></Relationships>
</file>

<file path=ppt/slides/_rels/slide1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8.svg"/><Relationship Id="rId7" Type="http://schemas.openxmlformats.org/officeDocument/2006/relationships/image" Target="../media/image162.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50.sv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152.svg"/><Relationship Id="rId3" Type="http://schemas.openxmlformats.org/officeDocument/2006/relationships/image" Target="../media/image18.svg"/><Relationship Id="rId7" Type="http://schemas.openxmlformats.org/officeDocument/2006/relationships/image" Target="../media/image140.svg"/><Relationship Id="rId12" Type="http://schemas.openxmlformats.org/officeDocument/2006/relationships/image" Target="../media/image82.png"/><Relationship Id="rId2" Type="http://schemas.openxmlformats.org/officeDocument/2006/relationships/image" Target="../media/image9.png"/><Relationship Id="rId16"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146.svg"/><Relationship Id="rId5" Type="http://schemas.openxmlformats.org/officeDocument/2006/relationships/image" Target="../media/image136.svg"/><Relationship Id="rId15" Type="http://schemas.openxmlformats.org/officeDocument/2006/relationships/image" Target="../media/image154.sv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142.svg"/><Relationship Id="rId14" Type="http://schemas.openxmlformats.org/officeDocument/2006/relationships/image" Target="../media/image83.png"/></Relationships>
</file>

<file path=ppt/slides/_rels/slide1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8.svg"/><Relationship Id="rId7" Type="http://schemas.openxmlformats.org/officeDocument/2006/relationships/image" Target="../media/image5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58.svg"/><Relationship Id="rId10" Type="http://schemas.openxmlformats.org/officeDocument/2006/relationships/image" Target="../media/image90.png"/><Relationship Id="rId4" Type="http://schemas.openxmlformats.org/officeDocument/2006/relationships/image" Target="../media/image86.png"/><Relationship Id="rId9" Type="http://schemas.openxmlformats.org/officeDocument/2006/relationships/image" Target="../media/image162.sv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162.svg"/><Relationship Id="rId3" Type="http://schemas.openxmlformats.org/officeDocument/2006/relationships/image" Target="../media/image18.svg"/><Relationship Id="rId7" Type="http://schemas.openxmlformats.org/officeDocument/2006/relationships/image" Target="../media/image160.svg"/><Relationship Id="rId12" Type="http://schemas.openxmlformats.org/officeDocument/2006/relationships/image" Target="../media/image88.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50.svg"/><Relationship Id="rId5" Type="http://schemas.openxmlformats.org/officeDocument/2006/relationships/image" Target="../media/image158.svg"/><Relationship Id="rId10" Type="http://schemas.openxmlformats.org/officeDocument/2006/relationships/image" Target="../media/image26.png"/><Relationship Id="rId4" Type="http://schemas.openxmlformats.org/officeDocument/2006/relationships/image" Target="../media/image86.png"/><Relationship Id="rId9" Type="http://schemas.openxmlformats.org/officeDocument/2006/relationships/image" Target="../media/image80.svg"/></Relationships>
</file>

<file path=ppt/slides/_rels/slide21.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152.svg"/><Relationship Id="rId3" Type="http://schemas.openxmlformats.org/officeDocument/2006/relationships/image" Target="../media/image18.svg"/><Relationship Id="rId7" Type="http://schemas.openxmlformats.org/officeDocument/2006/relationships/image" Target="../media/image140.svg"/><Relationship Id="rId12" Type="http://schemas.openxmlformats.org/officeDocument/2006/relationships/image" Target="../media/image82.png"/><Relationship Id="rId2" Type="http://schemas.openxmlformats.org/officeDocument/2006/relationships/image" Target="../media/image9.png"/><Relationship Id="rId16"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146.svg"/><Relationship Id="rId5" Type="http://schemas.openxmlformats.org/officeDocument/2006/relationships/image" Target="../media/image136.svg"/><Relationship Id="rId15" Type="http://schemas.openxmlformats.org/officeDocument/2006/relationships/image" Target="../media/image154.sv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142.svg"/><Relationship Id="rId14" Type="http://schemas.openxmlformats.org/officeDocument/2006/relationships/image" Target="../media/image83.png"/></Relationships>
</file>

<file path=ppt/slides/_rels/slide22.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171.svg"/><Relationship Id="rId3" Type="http://schemas.openxmlformats.org/officeDocument/2006/relationships/image" Target="../media/image42.svg"/><Relationship Id="rId7" Type="http://schemas.openxmlformats.org/officeDocument/2006/relationships/image" Target="../media/image66.svg"/><Relationship Id="rId12" Type="http://schemas.openxmlformats.org/officeDocument/2006/relationships/image" Target="../media/image9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80.svg"/><Relationship Id="rId5" Type="http://schemas.openxmlformats.org/officeDocument/2006/relationships/image" Target="../media/image167.svg"/><Relationship Id="rId15" Type="http://schemas.openxmlformats.org/officeDocument/2006/relationships/image" Target="../media/image173.svg"/><Relationship Id="rId10" Type="http://schemas.openxmlformats.org/officeDocument/2006/relationships/image" Target="../media/image42.png"/><Relationship Id="rId4" Type="http://schemas.openxmlformats.org/officeDocument/2006/relationships/image" Target="../media/image91.png"/><Relationship Id="rId9" Type="http://schemas.openxmlformats.org/officeDocument/2006/relationships/image" Target="../media/image169.svg"/><Relationship Id="rId14" Type="http://schemas.openxmlformats.org/officeDocument/2006/relationships/image" Target="../media/image94.png"/></Relationships>
</file>

<file path=ppt/slides/_rels/slide23.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svg"/><Relationship Id="rId18" Type="http://schemas.openxmlformats.org/officeDocument/2006/relationships/image" Target="../media/image98.png"/><Relationship Id="rId3" Type="http://schemas.openxmlformats.org/officeDocument/2006/relationships/image" Target="../media/image175.svg"/><Relationship Id="rId7" Type="http://schemas.openxmlformats.org/officeDocument/2006/relationships/image" Target="../media/image177.svg"/><Relationship Id="rId12" Type="http://schemas.openxmlformats.org/officeDocument/2006/relationships/image" Target="../media/image5.png"/><Relationship Id="rId17" Type="http://schemas.openxmlformats.org/officeDocument/2006/relationships/image" Target="../media/image8.svg"/><Relationship Id="rId2" Type="http://schemas.openxmlformats.org/officeDocument/2006/relationships/image" Target="../media/image95.png"/><Relationship Id="rId16"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6.png"/><Relationship Id="rId11" Type="http://schemas.openxmlformats.org/officeDocument/2006/relationships/image" Target="../media/image6.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3.png"/><Relationship Id="rId19" Type="http://schemas.openxmlformats.org/officeDocument/2006/relationships/image" Target="../media/image181.svg"/><Relationship Id="rId4" Type="http://schemas.openxmlformats.org/officeDocument/2006/relationships/image" Target="../media/image2.png"/><Relationship Id="rId9" Type="http://schemas.openxmlformats.org/officeDocument/2006/relationships/image" Target="../media/image179.svg"/><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C0F5"/>
        </a:solidFill>
        <a:effectLst/>
      </p:bgPr>
    </p:bg>
    <p:spTree>
      <p:nvGrpSpPr>
        <p:cNvPr id="1" name=""/>
        <p:cNvGrpSpPr/>
        <p:nvPr/>
      </p:nvGrpSpPr>
      <p:grpSpPr>
        <a:xfrm>
          <a:off x="0" y="0"/>
          <a:ext cx="0" cy="0"/>
          <a:chOff x="0" y="0"/>
          <a:chExt cx="0" cy="0"/>
        </a:xfrm>
      </p:grpSpPr>
      <p:sp>
        <p:nvSpPr>
          <p:cNvPr id="2" name="Freeform 2"/>
          <p:cNvSpPr/>
          <p:nvPr/>
        </p:nvSpPr>
        <p:spPr>
          <a:xfrm>
            <a:off x="-428538" y="-2253652"/>
            <a:ext cx="18768896" cy="13035852"/>
          </a:xfrm>
          <a:custGeom>
            <a:avLst/>
            <a:gdLst/>
            <a:ahLst/>
            <a:cxnLst/>
            <a:rect l="l" t="t" r="r" b="b"/>
            <a:pathLst>
              <a:path w="18768896" h="13035852">
                <a:moveTo>
                  <a:pt x="0" y="0"/>
                </a:moveTo>
                <a:lnTo>
                  <a:pt x="18768897" y="0"/>
                </a:lnTo>
                <a:lnTo>
                  <a:pt x="18768897" y="13035851"/>
                </a:lnTo>
                <a:lnTo>
                  <a:pt x="0" y="1303585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434232" y="0"/>
            <a:ext cx="15904172" cy="8722327"/>
            <a:chOff x="0" y="0"/>
            <a:chExt cx="21205562" cy="11629770"/>
          </a:xfrm>
        </p:grpSpPr>
        <p:sp>
          <p:nvSpPr>
            <p:cNvPr id="4" name="Freeform 4"/>
            <p:cNvSpPr/>
            <p:nvPr/>
          </p:nvSpPr>
          <p:spPr>
            <a:xfrm>
              <a:off x="0" y="0"/>
              <a:ext cx="14137042" cy="11629770"/>
            </a:xfrm>
            <a:custGeom>
              <a:avLst/>
              <a:gdLst/>
              <a:ahLst/>
              <a:cxnLst/>
              <a:rect l="l" t="t" r="r" b="b"/>
              <a:pathLst>
                <a:path w="14137042" h="11629770">
                  <a:moveTo>
                    <a:pt x="0" y="0"/>
                  </a:moveTo>
                  <a:lnTo>
                    <a:pt x="14137042" y="0"/>
                  </a:lnTo>
                  <a:lnTo>
                    <a:pt x="14137042" y="11629770"/>
                  </a:lnTo>
                  <a:lnTo>
                    <a:pt x="0" y="11629770"/>
                  </a:lnTo>
                  <a:lnTo>
                    <a:pt x="0" y="0"/>
                  </a:lnTo>
                  <a:close/>
                </a:path>
              </a:pathLst>
            </a:custGeom>
            <a:blipFill>
              <a:blip r:embed="rId4">
                <a:extLst>
                  <a:ext uri="{96DAC541-7B7A-43D3-8B79-37D633B846F1}">
                    <asvg:svgBlip xmlns="" xmlns:asvg="http://schemas.microsoft.com/office/drawing/2016/SVG/main" r:embed="rId5"/>
                  </a:ext>
                </a:extLst>
              </a:blip>
              <a:stretch>
                <a:fillRect r="-30390"/>
              </a:stretch>
            </a:blipFill>
          </p:spPr>
        </p:sp>
        <p:sp>
          <p:nvSpPr>
            <p:cNvPr id="5" name="Freeform 5"/>
            <p:cNvSpPr/>
            <p:nvPr/>
          </p:nvSpPr>
          <p:spPr>
            <a:xfrm>
              <a:off x="7068521" y="0"/>
              <a:ext cx="14137042" cy="11629770"/>
            </a:xfrm>
            <a:custGeom>
              <a:avLst/>
              <a:gdLst/>
              <a:ahLst/>
              <a:cxnLst/>
              <a:rect l="l" t="t" r="r" b="b"/>
              <a:pathLst>
                <a:path w="14137042" h="11629770">
                  <a:moveTo>
                    <a:pt x="0" y="0"/>
                  </a:moveTo>
                  <a:lnTo>
                    <a:pt x="14137041" y="0"/>
                  </a:lnTo>
                  <a:lnTo>
                    <a:pt x="14137041" y="11629770"/>
                  </a:lnTo>
                  <a:lnTo>
                    <a:pt x="0" y="11629770"/>
                  </a:lnTo>
                  <a:lnTo>
                    <a:pt x="0" y="0"/>
                  </a:lnTo>
                  <a:close/>
                </a:path>
              </a:pathLst>
            </a:custGeom>
            <a:blipFill>
              <a:blip r:embed="rId4">
                <a:extLst>
                  <a:ext uri="{96DAC541-7B7A-43D3-8B79-37D633B846F1}">
                    <asvg:svgBlip xmlns="" xmlns:asvg="http://schemas.microsoft.com/office/drawing/2016/SVG/main" r:embed="rId5"/>
                  </a:ext>
                </a:extLst>
              </a:blip>
              <a:stretch>
                <a:fillRect l="-30390"/>
              </a:stretch>
            </a:blipFill>
          </p:spPr>
        </p:sp>
      </p:grpSp>
      <p:sp>
        <p:nvSpPr>
          <p:cNvPr id="6" name="TextBox 6"/>
          <p:cNvSpPr txBox="1"/>
          <p:nvPr/>
        </p:nvSpPr>
        <p:spPr>
          <a:xfrm>
            <a:off x="3730781" y="6833722"/>
            <a:ext cx="11323922" cy="1356360"/>
          </a:xfrm>
          <a:prstGeom prst="rect">
            <a:avLst/>
          </a:prstGeom>
        </p:spPr>
        <p:txBody>
          <a:bodyPr lIns="0" tIns="0" rIns="0" bIns="0" rtlCol="0" anchor="t">
            <a:spAutoFit/>
          </a:bodyPr>
          <a:lstStyle/>
          <a:p>
            <a:pPr algn="ctr">
              <a:lnSpc>
                <a:spcPts val="5459"/>
              </a:lnSpc>
            </a:pPr>
            <a:r>
              <a:rPr lang="en-US" sz="4199">
                <a:solidFill>
                  <a:srgbClr val="FFFFFF"/>
                </a:solidFill>
                <a:latin typeface="Baloo"/>
                <a:ea typeface="Baloo"/>
                <a:cs typeface="Baloo"/>
                <a:sym typeface="Baloo"/>
              </a:rPr>
              <a:t>TP.Quảng Ngãi, ngày 21 tháng 10 năm 2024</a:t>
            </a:r>
          </a:p>
          <a:p>
            <a:pPr algn="ctr">
              <a:lnSpc>
                <a:spcPts val="5459"/>
              </a:lnSpc>
            </a:pPr>
            <a:endParaRPr lang="en-US" sz="4199">
              <a:solidFill>
                <a:srgbClr val="FFFFFF"/>
              </a:solidFill>
              <a:latin typeface="Baloo"/>
              <a:ea typeface="Baloo"/>
              <a:cs typeface="Baloo"/>
              <a:sym typeface="Baloo"/>
            </a:endParaRPr>
          </a:p>
        </p:txBody>
      </p:sp>
      <p:sp>
        <p:nvSpPr>
          <p:cNvPr id="7" name="Freeform 7"/>
          <p:cNvSpPr/>
          <p:nvPr/>
        </p:nvSpPr>
        <p:spPr>
          <a:xfrm>
            <a:off x="11902566" y="9007786"/>
            <a:ext cx="7661990" cy="4165336"/>
          </a:xfrm>
          <a:custGeom>
            <a:avLst/>
            <a:gdLst/>
            <a:ahLst/>
            <a:cxnLst/>
            <a:rect l="l" t="t" r="r" b="b"/>
            <a:pathLst>
              <a:path w="7661990" h="4165336">
                <a:moveTo>
                  <a:pt x="0" y="0"/>
                </a:moveTo>
                <a:lnTo>
                  <a:pt x="7661990" y="0"/>
                </a:lnTo>
                <a:lnTo>
                  <a:pt x="7661990" y="4165336"/>
                </a:lnTo>
                <a:lnTo>
                  <a:pt x="0" y="416533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flipH="1">
            <a:off x="13962479" y="7815774"/>
            <a:ext cx="1771082" cy="1313821"/>
          </a:xfrm>
          <a:custGeom>
            <a:avLst/>
            <a:gdLst/>
            <a:ahLst/>
            <a:cxnLst/>
            <a:rect l="l" t="t" r="r" b="b"/>
            <a:pathLst>
              <a:path w="1771082" h="1313821">
                <a:moveTo>
                  <a:pt x="1771082" y="0"/>
                </a:moveTo>
                <a:lnTo>
                  <a:pt x="0" y="0"/>
                </a:lnTo>
                <a:lnTo>
                  <a:pt x="0" y="1313821"/>
                </a:lnTo>
                <a:lnTo>
                  <a:pt x="1771082" y="1313821"/>
                </a:lnTo>
                <a:lnTo>
                  <a:pt x="1771082"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a:off x="16306457" y="6501953"/>
            <a:ext cx="2063893" cy="2627642"/>
          </a:xfrm>
          <a:custGeom>
            <a:avLst/>
            <a:gdLst/>
            <a:ahLst/>
            <a:cxnLst/>
            <a:rect l="l" t="t" r="r" b="b"/>
            <a:pathLst>
              <a:path w="2063893" h="2627642">
                <a:moveTo>
                  <a:pt x="0" y="0"/>
                </a:moveTo>
                <a:lnTo>
                  <a:pt x="2063893" y="0"/>
                </a:lnTo>
                <a:lnTo>
                  <a:pt x="2063893" y="2627642"/>
                </a:lnTo>
                <a:lnTo>
                  <a:pt x="0" y="2627642"/>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a:off x="6615011" y="8569636"/>
            <a:ext cx="3321766" cy="4114800"/>
          </a:xfrm>
          <a:custGeom>
            <a:avLst/>
            <a:gdLst/>
            <a:ahLst/>
            <a:cxnLst/>
            <a:rect l="l" t="t" r="r" b="b"/>
            <a:pathLst>
              <a:path w="3321766" h="4114800">
                <a:moveTo>
                  <a:pt x="0" y="0"/>
                </a:moveTo>
                <a:lnTo>
                  <a:pt x="3321766" y="0"/>
                </a:lnTo>
                <a:lnTo>
                  <a:pt x="3321766" y="4114800"/>
                </a:lnTo>
                <a:lnTo>
                  <a:pt x="0" y="411480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rot="-1727232">
            <a:off x="-1056178" y="175479"/>
            <a:ext cx="4169757" cy="902184"/>
          </a:xfrm>
          <a:custGeom>
            <a:avLst/>
            <a:gdLst/>
            <a:ahLst/>
            <a:cxnLst/>
            <a:rect l="l" t="t" r="r" b="b"/>
            <a:pathLst>
              <a:path w="4169757" h="902184">
                <a:moveTo>
                  <a:pt x="0" y="0"/>
                </a:moveTo>
                <a:lnTo>
                  <a:pt x="4169756" y="0"/>
                </a:lnTo>
                <a:lnTo>
                  <a:pt x="4169756" y="902183"/>
                </a:lnTo>
                <a:lnTo>
                  <a:pt x="0" y="902183"/>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a:off x="-90974" y="2270201"/>
            <a:ext cx="4743835" cy="9203243"/>
          </a:xfrm>
          <a:custGeom>
            <a:avLst/>
            <a:gdLst/>
            <a:ahLst/>
            <a:cxnLst/>
            <a:rect l="l" t="t" r="r" b="b"/>
            <a:pathLst>
              <a:path w="4743835" h="9203243">
                <a:moveTo>
                  <a:pt x="0" y="0"/>
                </a:moveTo>
                <a:lnTo>
                  <a:pt x="4743835" y="0"/>
                </a:lnTo>
                <a:lnTo>
                  <a:pt x="4743835" y="9203243"/>
                </a:lnTo>
                <a:lnTo>
                  <a:pt x="0" y="92032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TextBox 13"/>
          <p:cNvSpPr txBox="1"/>
          <p:nvPr/>
        </p:nvSpPr>
        <p:spPr>
          <a:xfrm>
            <a:off x="2479026" y="674195"/>
            <a:ext cx="13827431" cy="3462486"/>
          </a:xfrm>
          <a:prstGeom prst="rect">
            <a:avLst/>
          </a:prstGeom>
        </p:spPr>
        <p:txBody>
          <a:bodyPr lIns="0" tIns="0" rIns="0" bIns="0" rtlCol="0" anchor="t">
            <a:spAutoFit/>
          </a:bodyPr>
          <a:lstStyle/>
          <a:p>
            <a:pPr algn="ctr">
              <a:lnSpc>
                <a:spcPts val="5367"/>
              </a:lnSpc>
            </a:pPr>
            <a:r>
              <a:rPr lang="en-US" sz="4835" b="1" spc="-96" dirty="0">
                <a:solidFill>
                  <a:srgbClr val="FFFFFF"/>
                </a:solidFill>
                <a:latin typeface="Cabin Bold"/>
                <a:ea typeface="Cabin Bold"/>
                <a:cs typeface="Cabin Bold"/>
                <a:sym typeface="Cabin Bold"/>
              </a:rPr>
              <a:t>TRƯỜNG </a:t>
            </a:r>
            <a:r>
              <a:rPr lang="vi-VN" sz="4835" b="1" spc="-96" dirty="0" smtClean="0">
                <a:solidFill>
                  <a:srgbClr val="FFFFFF"/>
                </a:solidFill>
                <a:latin typeface="Cabin Bold"/>
                <a:ea typeface="Cabin Bold"/>
                <a:cs typeface="Cabin Bold"/>
                <a:sym typeface="Cabin Bold"/>
              </a:rPr>
              <a:t>TH&amp;</a:t>
            </a:r>
            <a:r>
              <a:rPr lang="en-US" sz="4835" b="1" spc="-96" dirty="0" smtClean="0">
                <a:solidFill>
                  <a:srgbClr val="FFFFFF"/>
                </a:solidFill>
                <a:latin typeface="Cabin Bold"/>
                <a:ea typeface="Cabin Bold"/>
                <a:cs typeface="Cabin Bold"/>
                <a:sym typeface="Cabin Bold"/>
              </a:rPr>
              <a:t>THCS</a:t>
            </a:r>
            <a:r>
              <a:rPr lang="vi-VN" sz="4835" b="1" spc="-96" dirty="0" smtClean="0">
                <a:solidFill>
                  <a:srgbClr val="FFFFFF"/>
                </a:solidFill>
                <a:latin typeface="Cabin Bold"/>
                <a:ea typeface="Cabin Bold"/>
                <a:cs typeface="Cabin Bold"/>
                <a:sym typeface="Cabin Bold"/>
              </a:rPr>
              <a:t> TRẦN QUÝ HAI</a:t>
            </a:r>
            <a:r>
              <a:rPr lang="en-US" sz="4835" b="1" spc="-96" dirty="0" smtClean="0">
                <a:solidFill>
                  <a:srgbClr val="FFFFFF"/>
                </a:solidFill>
                <a:latin typeface="Cabin Bold"/>
                <a:ea typeface="Cabin Bold"/>
                <a:cs typeface="Cabin Bold"/>
                <a:sym typeface="Cabin Bold"/>
              </a:rPr>
              <a:t>  </a:t>
            </a:r>
            <a:endParaRPr lang="en-US" sz="4835" b="1" spc="-96" dirty="0">
              <a:solidFill>
                <a:srgbClr val="FFFFFF"/>
              </a:solidFill>
              <a:latin typeface="Cabin Bold"/>
              <a:ea typeface="Cabin Bold"/>
              <a:cs typeface="Cabin Bold"/>
              <a:sym typeface="Cabin Bold"/>
            </a:endParaRPr>
          </a:p>
          <a:p>
            <a:pPr algn="ctr">
              <a:lnSpc>
                <a:spcPts val="5367"/>
              </a:lnSpc>
            </a:pPr>
            <a:r>
              <a:rPr lang="en-US" sz="4835" b="1" spc="-96" dirty="0">
                <a:solidFill>
                  <a:srgbClr val="FFFFFF"/>
                </a:solidFill>
                <a:latin typeface="Cabin Bold"/>
                <a:ea typeface="Cabin Bold"/>
                <a:cs typeface="Cabin Bold"/>
                <a:sym typeface="Cabin Bold"/>
              </a:rPr>
              <a:t>HỘI THI GVCN LỚP GIỎI CẤP THÀNH PHỐ </a:t>
            </a:r>
          </a:p>
          <a:p>
            <a:pPr algn="ctr">
              <a:lnSpc>
                <a:spcPts val="5367"/>
              </a:lnSpc>
            </a:pPr>
            <a:r>
              <a:rPr lang="en-US" sz="4835" b="1" spc="-96" dirty="0">
                <a:solidFill>
                  <a:srgbClr val="FFFFFF"/>
                </a:solidFill>
                <a:latin typeface="Cabin Bold"/>
                <a:ea typeface="Cabin Bold"/>
                <a:cs typeface="Cabin Bold"/>
                <a:sym typeface="Cabin Bold"/>
              </a:rPr>
              <a:t>NĂM HỌC 2024-2025</a:t>
            </a:r>
          </a:p>
          <a:p>
            <a:pPr algn="ctr">
              <a:lnSpc>
                <a:spcPts val="5367"/>
              </a:lnSpc>
            </a:pPr>
            <a:endParaRPr lang="en-US" sz="4835" b="1" spc="-96" dirty="0">
              <a:solidFill>
                <a:srgbClr val="FFFFFF"/>
              </a:solidFill>
              <a:latin typeface="Cabin Bold"/>
              <a:ea typeface="Cabin Bold"/>
              <a:cs typeface="Cabin Bold"/>
              <a:sym typeface="Cabin Bold"/>
            </a:endParaRPr>
          </a:p>
          <a:p>
            <a:pPr algn="ctr">
              <a:lnSpc>
                <a:spcPts val="5367"/>
              </a:lnSpc>
            </a:pPr>
            <a:endParaRPr lang="en-US" sz="4835" b="1" spc="-96" dirty="0">
              <a:solidFill>
                <a:srgbClr val="FFFFFF"/>
              </a:solidFill>
              <a:latin typeface="Cabin Bold"/>
              <a:ea typeface="Cabin Bold"/>
              <a:cs typeface="Cabin Bold"/>
              <a:sym typeface="Cabin Bold"/>
            </a:endParaRPr>
          </a:p>
        </p:txBody>
      </p:sp>
      <p:sp>
        <p:nvSpPr>
          <p:cNvPr id="14" name="TextBox 14"/>
          <p:cNvSpPr txBox="1"/>
          <p:nvPr/>
        </p:nvSpPr>
        <p:spPr>
          <a:xfrm>
            <a:off x="3926615" y="3642760"/>
            <a:ext cx="10919405" cy="2045995"/>
          </a:xfrm>
          <a:prstGeom prst="rect">
            <a:avLst/>
          </a:prstGeom>
        </p:spPr>
        <p:txBody>
          <a:bodyPr lIns="0" tIns="0" rIns="0" bIns="0" rtlCol="0" anchor="t">
            <a:spAutoFit/>
          </a:bodyPr>
          <a:lstStyle/>
          <a:p>
            <a:pPr algn="ctr">
              <a:lnSpc>
                <a:spcPts val="5367"/>
              </a:lnSpc>
            </a:pPr>
            <a:r>
              <a:rPr lang="en-US" sz="4835" spc="-96">
                <a:solidFill>
                  <a:srgbClr val="FFFFFF"/>
                </a:solidFill>
                <a:latin typeface="Sriracha"/>
                <a:ea typeface="Sriracha"/>
                <a:cs typeface="Sriracha"/>
                <a:sym typeface="Sriracha"/>
              </a:rPr>
              <a:t>CHÀO MỪNG QUÝ THẦY CÔ CÙNG CÁC EM ĐẾN VỚI TIẾT HỌC HÔM NAY</a:t>
            </a:r>
          </a:p>
          <a:p>
            <a:pPr algn="ctr">
              <a:lnSpc>
                <a:spcPts val="5367"/>
              </a:lnSpc>
            </a:pPr>
            <a:endParaRPr lang="en-US" sz="4835" spc="-96">
              <a:solidFill>
                <a:srgbClr val="FFFFFF"/>
              </a:solidFill>
              <a:latin typeface="Sriracha"/>
              <a:ea typeface="Sriracha"/>
              <a:cs typeface="Sriracha"/>
              <a:sym typeface="Sriracha"/>
            </a:endParaRPr>
          </a:p>
        </p:txBody>
      </p:sp>
      <p:sp>
        <p:nvSpPr>
          <p:cNvPr id="15" name="TextBox 15"/>
          <p:cNvSpPr txBox="1"/>
          <p:nvPr/>
        </p:nvSpPr>
        <p:spPr>
          <a:xfrm>
            <a:off x="7041902" y="5317915"/>
            <a:ext cx="4204196" cy="655954"/>
          </a:xfrm>
          <a:prstGeom prst="rect">
            <a:avLst/>
          </a:prstGeom>
        </p:spPr>
        <p:txBody>
          <a:bodyPr lIns="0" tIns="0" rIns="0" bIns="0" rtlCol="0" anchor="t">
            <a:spAutoFit/>
          </a:bodyPr>
          <a:lstStyle/>
          <a:p>
            <a:pPr algn="ctr">
              <a:lnSpc>
                <a:spcPts val="5320"/>
              </a:lnSpc>
            </a:pPr>
            <a:r>
              <a:rPr lang="en-US" sz="3800" b="1">
                <a:solidFill>
                  <a:srgbClr val="FFFFFF"/>
                </a:solidFill>
                <a:latin typeface="DejaVu Serif Bold"/>
                <a:ea typeface="DejaVu Serif Bold"/>
                <a:cs typeface="DejaVu Serif Bold"/>
                <a:sym typeface="DejaVu Serif Bold"/>
              </a:rPr>
              <a:t>-GV: Phạm Tắc-</a:t>
            </a: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3526461" y="2923678"/>
            <a:ext cx="11401135" cy="6334622"/>
          </a:xfrm>
          <a:custGeom>
            <a:avLst/>
            <a:gdLst/>
            <a:ahLst/>
            <a:cxnLst/>
            <a:rect l="l" t="t" r="r" b="b"/>
            <a:pathLst>
              <a:path w="11401135" h="6334622">
                <a:moveTo>
                  <a:pt x="0" y="0"/>
                </a:moveTo>
                <a:lnTo>
                  <a:pt x="11401135" y="0"/>
                </a:lnTo>
                <a:lnTo>
                  <a:pt x="11401135" y="6334622"/>
                </a:lnTo>
                <a:lnTo>
                  <a:pt x="0" y="633462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854397">
            <a:off x="15134921" y="7716018"/>
            <a:ext cx="1779073" cy="3339557"/>
          </a:xfrm>
          <a:custGeom>
            <a:avLst/>
            <a:gdLst/>
            <a:ahLst/>
            <a:cxnLst/>
            <a:rect l="l" t="t" r="r" b="b"/>
            <a:pathLst>
              <a:path w="1779073" h="3339557">
                <a:moveTo>
                  <a:pt x="0" y="0"/>
                </a:moveTo>
                <a:lnTo>
                  <a:pt x="1779073" y="0"/>
                </a:lnTo>
                <a:lnTo>
                  <a:pt x="1779073" y="3339557"/>
                </a:lnTo>
                <a:lnTo>
                  <a:pt x="0" y="333955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797194" y="3313248"/>
            <a:ext cx="1507739" cy="1682062"/>
          </a:xfrm>
          <a:custGeom>
            <a:avLst/>
            <a:gdLst/>
            <a:ahLst/>
            <a:cxnLst/>
            <a:rect l="l" t="t" r="r" b="b"/>
            <a:pathLst>
              <a:path w="1507739" h="1682062">
                <a:moveTo>
                  <a:pt x="0" y="0"/>
                </a:moveTo>
                <a:lnTo>
                  <a:pt x="1507739" y="0"/>
                </a:lnTo>
                <a:lnTo>
                  <a:pt x="1507739" y="1682062"/>
                </a:lnTo>
                <a:lnTo>
                  <a:pt x="0" y="168206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rot="-6563007">
            <a:off x="1609424" y="6119191"/>
            <a:ext cx="551402" cy="1621771"/>
          </a:xfrm>
          <a:custGeom>
            <a:avLst/>
            <a:gdLst/>
            <a:ahLst/>
            <a:cxnLst/>
            <a:rect l="l" t="t" r="r" b="b"/>
            <a:pathLst>
              <a:path w="551402" h="1621771">
                <a:moveTo>
                  <a:pt x="0" y="0"/>
                </a:moveTo>
                <a:lnTo>
                  <a:pt x="551402" y="0"/>
                </a:lnTo>
                <a:lnTo>
                  <a:pt x="551402" y="1621771"/>
                </a:lnTo>
                <a:lnTo>
                  <a:pt x="0" y="1621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4517582" y="9071377"/>
            <a:ext cx="628838" cy="628838"/>
          </a:xfrm>
          <a:custGeom>
            <a:avLst/>
            <a:gdLst/>
            <a:ahLst/>
            <a:cxnLst/>
            <a:rect l="l" t="t" r="r" b="b"/>
            <a:pathLst>
              <a:path w="628838" h="628838">
                <a:moveTo>
                  <a:pt x="0" y="0"/>
                </a:moveTo>
                <a:lnTo>
                  <a:pt x="628838" y="0"/>
                </a:lnTo>
                <a:lnTo>
                  <a:pt x="628838" y="628838"/>
                </a:lnTo>
                <a:lnTo>
                  <a:pt x="0" y="62883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rot="-1620315">
            <a:off x="423537" y="5577310"/>
            <a:ext cx="747315" cy="691606"/>
          </a:xfrm>
          <a:custGeom>
            <a:avLst/>
            <a:gdLst/>
            <a:ahLst/>
            <a:cxnLst/>
            <a:rect l="l" t="t" r="r" b="b"/>
            <a:pathLst>
              <a:path w="747315" h="691606">
                <a:moveTo>
                  <a:pt x="0" y="0"/>
                </a:moveTo>
                <a:lnTo>
                  <a:pt x="747315" y="0"/>
                </a:lnTo>
                <a:lnTo>
                  <a:pt x="747315" y="691606"/>
                </a:lnTo>
                <a:lnTo>
                  <a:pt x="0" y="69160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rot="-813360">
            <a:off x="929735" y="7903113"/>
            <a:ext cx="1942830" cy="1911039"/>
          </a:xfrm>
          <a:custGeom>
            <a:avLst/>
            <a:gdLst/>
            <a:ahLst/>
            <a:cxnLst/>
            <a:rect l="l" t="t" r="r" b="b"/>
            <a:pathLst>
              <a:path w="1942830" h="1911039">
                <a:moveTo>
                  <a:pt x="0" y="0"/>
                </a:moveTo>
                <a:lnTo>
                  <a:pt x="1942830" y="0"/>
                </a:lnTo>
                <a:lnTo>
                  <a:pt x="1942830" y="1911038"/>
                </a:lnTo>
                <a:lnTo>
                  <a:pt x="0" y="191103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Freeform 10"/>
          <p:cNvSpPr/>
          <p:nvPr/>
        </p:nvSpPr>
        <p:spPr>
          <a:xfrm>
            <a:off x="6736831" y="2590844"/>
            <a:ext cx="4017288" cy="577029"/>
          </a:xfrm>
          <a:custGeom>
            <a:avLst/>
            <a:gdLst/>
            <a:ahLst/>
            <a:cxnLst/>
            <a:rect l="l" t="t" r="r" b="b"/>
            <a:pathLst>
              <a:path w="4017288" h="577029">
                <a:moveTo>
                  <a:pt x="0" y="0"/>
                </a:moveTo>
                <a:lnTo>
                  <a:pt x="4017288" y="0"/>
                </a:lnTo>
                <a:lnTo>
                  <a:pt x="4017288" y="577029"/>
                </a:lnTo>
                <a:lnTo>
                  <a:pt x="0" y="57702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1" name="Freeform 11"/>
          <p:cNvSpPr/>
          <p:nvPr/>
        </p:nvSpPr>
        <p:spPr>
          <a:xfrm>
            <a:off x="16309606" y="5447144"/>
            <a:ext cx="1503053" cy="1180580"/>
          </a:xfrm>
          <a:custGeom>
            <a:avLst/>
            <a:gdLst/>
            <a:ahLst/>
            <a:cxnLst/>
            <a:rect l="l" t="t" r="r" b="b"/>
            <a:pathLst>
              <a:path w="1503053" h="1180580">
                <a:moveTo>
                  <a:pt x="0" y="0"/>
                </a:moveTo>
                <a:lnTo>
                  <a:pt x="1503054" y="0"/>
                </a:lnTo>
                <a:lnTo>
                  <a:pt x="1503054" y="1180580"/>
                </a:lnTo>
                <a:lnTo>
                  <a:pt x="0" y="118058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2" name="Freeform 12"/>
          <p:cNvSpPr/>
          <p:nvPr/>
        </p:nvSpPr>
        <p:spPr>
          <a:xfrm>
            <a:off x="15384584" y="3042389"/>
            <a:ext cx="1325012" cy="1288875"/>
          </a:xfrm>
          <a:custGeom>
            <a:avLst/>
            <a:gdLst/>
            <a:ahLst/>
            <a:cxnLst/>
            <a:rect l="l" t="t" r="r" b="b"/>
            <a:pathLst>
              <a:path w="1325012" h="1288875">
                <a:moveTo>
                  <a:pt x="0" y="0"/>
                </a:moveTo>
                <a:lnTo>
                  <a:pt x="1325012" y="0"/>
                </a:lnTo>
                <a:lnTo>
                  <a:pt x="1325012" y="1288876"/>
                </a:lnTo>
                <a:lnTo>
                  <a:pt x="0" y="1288876"/>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3" name="Freeform 13"/>
          <p:cNvSpPr/>
          <p:nvPr/>
        </p:nvSpPr>
        <p:spPr>
          <a:xfrm rot="-599856">
            <a:off x="17308453" y="3999300"/>
            <a:ext cx="1116700" cy="663929"/>
          </a:xfrm>
          <a:custGeom>
            <a:avLst/>
            <a:gdLst/>
            <a:ahLst/>
            <a:cxnLst/>
            <a:rect l="l" t="t" r="r" b="b"/>
            <a:pathLst>
              <a:path w="1116700" h="663929">
                <a:moveTo>
                  <a:pt x="0" y="0"/>
                </a:moveTo>
                <a:lnTo>
                  <a:pt x="1116700" y="0"/>
                </a:lnTo>
                <a:lnTo>
                  <a:pt x="1116700" y="663929"/>
                </a:lnTo>
                <a:lnTo>
                  <a:pt x="0" y="663929"/>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14" name="TextBox 14"/>
          <p:cNvSpPr txBox="1"/>
          <p:nvPr/>
        </p:nvSpPr>
        <p:spPr>
          <a:xfrm>
            <a:off x="2741551" y="286856"/>
            <a:ext cx="13568056" cy="2969245"/>
          </a:xfrm>
          <a:prstGeom prst="rect">
            <a:avLst/>
          </a:prstGeom>
        </p:spPr>
        <p:txBody>
          <a:bodyPr lIns="0" tIns="0" rIns="0" bIns="0" rtlCol="0" anchor="t">
            <a:spAutoFit/>
          </a:bodyPr>
          <a:lstStyle/>
          <a:p>
            <a:pPr algn="ctr">
              <a:lnSpc>
                <a:spcPts val="7819"/>
              </a:lnSpc>
            </a:pPr>
            <a:r>
              <a:rPr lang="en-US" sz="6516">
                <a:solidFill>
                  <a:srgbClr val="191919"/>
                </a:solidFill>
                <a:latin typeface="Cabin"/>
                <a:ea typeface="Cabin"/>
                <a:cs typeface="Cabin"/>
                <a:sym typeface="Cabin"/>
              </a:rPr>
              <a:t>KHỞI ĐỘNG</a:t>
            </a:r>
          </a:p>
          <a:p>
            <a:pPr algn="ctr">
              <a:lnSpc>
                <a:spcPts val="7819"/>
              </a:lnSpc>
            </a:pPr>
            <a:r>
              <a:rPr lang="en-US" sz="6516" b="1">
                <a:solidFill>
                  <a:srgbClr val="191919"/>
                </a:solidFill>
                <a:latin typeface="Cabin Bold"/>
                <a:ea typeface="Cabin Bold"/>
                <a:cs typeface="Cabin Bold"/>
                <a:sym typeface="Cabin Bold"/>
              </a:rPr>
              <a:t>Trò chơi “LÀM THEO ĐỘNG TÁC”</a:t>
            </a:r>
          </a:p>
          <a:p>
            <a:pPr algn="ctr">
              <a:lnSpc>
                <a:spcPts val="7819"/>
              </a:lnSpc>
            </a:pPr>
            <a:endParaRPr lang="en-US" sz="6516" b="1">
              <a:solidFill>
                <a:srgbClr val="191919"/>
              </a:solidFill>
              <a:latin typeface="Cabin Bold"/>
              <a:ea typeface="Cabin Bold"/>
              <a:cs typeface="Cabin Bold"/>
              <a:sym typeface="Cabin Bold"/>
            </a:endParaRPr>
          </a:p>
        </p:txBody>
      </p:sp>
      <p:sp>
        <p:nvSpPr>
          <p:cNvPr id="15" name="TextBox 15"/>
          <p:cNvSpPr txBox="1"/>
          <p:nvPr/>
        </p:nvSpPr>
        <p:spPr>
          <a:xfrm>
            <a:off x="4938767" y="3534427"/>
            <a:ext cx="8727433" cy="5043713"/>
          </a:xfrm>
          <a:prstGeom prst="rect">
            <a:avLst/>
          </a:prstGeom>
        </p:spPr>
        <p:txBody>
          <a:bodyPr lIns="0" tIns="0" rIns="0" bIns="0" rtlCol="0" anchor="t">
            <a:spAutoFit/>
          </a:bodyPr>
          <a:lstStyle/>
          <a:p>
            <a:pPr algn="ctr">
              <a:lnSpc>
                <a:spcPts val="8053"/>
              </a:lnSpc>
            </a:pPr>
            <a:r>
              <a:rPr lang="en-US" sz="5369">
                <a:solidFill>
                  <a:srgbClr val="191919"/>
                </a:solidFill>
                <a:latin typeface="Sigmar One"/>
                <a:ea typeface="Sigmar One"/>
                <a:cs typeface="Sigmar One"/>
                <a:sym typeface="Sigmar One"/>
              </a:rPr>
              <a:t>Quan sát hình và làm theo động  tác của nhân vật trong hình đó. </a:t>
            </a:r>
          </a:p>
          <a:p>
            <a:pPr algn="ctr">
              <a:lnSpc>
                <a:spcPts val="8053"/>
              </a:lnSpc>
            </a:pPr>
            <a:endParaRPr lang="en-US" sz="5369">
              <a:solidFill>
                <a:srgbClr val="191919"/>
              </a:solidFill>
              <a:latin typeface="Sigmar One"/>
              <a:ea typeface="Sigmar One"/>
              <a:cs typeface="Sigmar One"/>
              <a:sym typeface="Sigmar One"/>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97525" cy="10287000"/>
          </a:xfrm>
          <a:custGeom>
            <a:avLst/>
            <a:gdLst/>
            <a:ahLst/>
            <a:cxnLst/>
            <a:rect l="l" t="t" r="r" b="b"/>
            <a:pathLst>
              <a:path w="18297525" h="10287000">
                <a:moveTo>
                  <a:pt x="0" y="0"/>
                </a:moveTo>
                <a:lnTo>
                  <a:pt x="18297525" y="0"/>
                </a:lnTo>
                <a:lnTo>
                  <a:pt x="18297525" y="10287000"/>
                </a:lnTo>
                <a:lnTo>
                  <a:pt x="0" y="10287000"/>
                </a:lnTo>
                <a:lnTo>
                  <a:pt x="0" y="0"/>
                </a:lnTo>
                <a:close/>
              </a:path>
            </a:pathLst>
          </a:custGeom>
          <a:blipFill>
            <a:blip r:embed="rId2">
              <a:alphaModFix amt="69000"/>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628011" y="7298013"/>
            <a:ext cx="1960287" cy="1960287"/>
          </a:xfrm>
          <a:custGeom>
            <a:avLst/>
            <a:gdLst/>
            <a:ahLst/>
            <a:cxnLst/>
            <a:rect l="l" t="t" r="r" b="b"/>
            <a:pathLst>
              <a:path w="1960287" h="1960287">
                <a:moveTo>
                  <a:pt x="0" y="0"/>
                </a:moveTo>
                <a:lnTo>
                  <a:pt x="1960287" y="0"/>
                </a:lnTo>
                <a:lnTo>
                  <a:pt x="1960287" y="1960287"/>
                </a:lnTo>
                <a:lnTo>
                  <a:pt x="0" y="196028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2336308" y="2490497"/>
            <a:ext cx="12547099" cy="7057743"/>
          </a:xfrm>
          <a:custGeom>
            <a:avLst/>
            <a:gdLst/>
            <a:ahLst/>
            <a:cxnLst/>
            <a:rect l="l" t="t" r="r" b="b"/>
            <a:pathLst>
              <a:path w="12547099" h="7057743">
                <a:moveTo>
                  <a:pt x="0" y="0"/>
                </a:moveTo>
                <a:lnTo>
                  <a:pt x="12547099" y="0"/>
                </a:lnTo>
                <a:lnTo>
                  <a:pt x="12547099" y="7057744"/>
                </a:lnTo>
                <a:lnTo>
                  <a:pt x="0" y="7057744"/>
                </a:lnTo>
                <a:lnTo>
                  <a:pt x="0" y="0"/>
                </a:lnTo>
                <a:close/>
              </a:path>
            </a:pathLst>
          </a:custGeom>
          <a:blipFill>
            <a:blip r:embed="rId6"/>
            <a:stretch>
              <a:fillRect/>
            </a:stretch>
          </a:blipFill>
          <a:ln w="142875" cap="rnd">
            <a:solidFill>
              <a:srgbClr val="000000"/>
            </a:solidFill>
            <a:prstDash val="solid"/>
            <a:round/>
          </a:ln>
        </p:spPr>
      </p:sp>
      <p:sp>
        <p:nvSpPr>
          <p:cNvPr id="5" name="Freeform 5"/>
          <p:cNvSpPr/>
          <p:nvPr/>
        </p:nvSpPr>
        <p:spPr>
          <a:xfrm flipH="1">
            <a:off x="-394450" y="-433097"/>
            <a:ext cx="3349952" cy="2923594"/>
          </a:xfrm>
          <a:custGeom>
            <a:avLst/>
            <a:gdLst/>
            <a:ahLst/>
            <a:cxnLst/>
            <a:rect l="l" t="t" r="r" b="b"/>
            <a:pathLst>
              <a:path w="3349952" h="2923594">
                <a:moveTo>
                  <a:pt x="3349952" y="0"/>
                </a:moveTo>
                <a:lnTo>
                  <a:pt x="0" y="0"/>
                </a:lnTo>
                <a:lnTo>
                  <a:pt x="0" y="2923594"/>
                </a:lnTo>
                <a:lnTo>
                  <a:pt x="3349952" y="2923594"/>
                </a:lnTo>
                <a:lnTo>
                  <a:pt x="3349952"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6" name="TextBox 6"/>
          <p:cNvSpPr txBox="1"/>
          <p:nvPr/>
        </p:nvSpPr>
        <p:spPr>
          <a:xfrm>
            <a:off x="2077820" y="0"/>
            <a:ext cx="13568056" cy="2969245"/>
          </a:xfrm>
          <a:prstGeom prst="rect">
            <a:avLst/>
          </a:prstGeom>
        </p:spPr>
        <p:txBody>
          <a:bodyPr lIns="0" tIns="0" rIns="0" bIns="0" rtlCol="0" anchor="t">
            <a:spAutoFit/>
          </a:bodyPr>
          <a:lstStyle/>
          <a:p>
            <a:pPr algn="ctr">
              <a:lnSpc>
                <a:spcPts val="7819"/>
              </a:lnSpc>
            </a:pPr>
            <a:r>
              <a:rPr lang="en-US" sz="6516">
                <a:solidFill>
                  <a:srgbClr val="191919"/>
                </a:solidFill>
                <a:latin typeface="Cabin"/>
                <a:ea typeface="Cabin"/>
                <a:cs typeface="Cabin"/>
                <a:sym typeface="Cabin"/>
              </a:rPr>
              <a:t>KHỞI ĐỘNG</a:t>
            </a:r>
          </a:p>
          <a:p>
            <a:pPr algn="ctr">
              <a:lnSpc>
                <a:spcPts val="7819"/>
              </a:lnSpc>
            </a:pPr>
            <a:r>
              <a:rPr lang="en-US" sz="6516" b="1">
                <a:solidFill>
                  <a:srgbClr val="191919"/>
                </a:solidFill>
                <a:latin typeface="Cabin Bold"/>
                <a:ea typeface="Cabin Bold"/>
                <a:cs typeface="Cabin Bold"/>
                <a:sym typeface="Cabin Bold"/>
              </a:rPr>
              <a:t>Trò chơi “LÀM THEO ĐỘNG TÁC”</a:t>
            </a:r>
          </a:p>
          <a:p>
            <a:pPr algn="ctr">
              <a:lnSpc>
                <a:spcPts val="7819"/>
              </a:lnSpc>
            </a:pPr>
            <a:endParaRPr lang="en-US" sz="6516" b="1">
              <a:solidFill>
                <a:srgbClr val="191919"/>
              </a:solidFill>
              <a:latin typeface="Cabin Bold"/>
              <a:ea typeface="Cabin Bold"/>
              <a:cs typeface="Cabin Bold"/>
              <a:sym typeface="Cabin Bold"/>
            </a:endParaRP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97525" cy="10287000"/>
          </a:xfrm>
          <a:custGeom>
            <a:avLst/>
            <a:gdLst/>
            <a:ahLst/>
            <a:cxnLst/>
            <a:rect l="l" t="t" r="r" b="b"/>
            <a:pathLst>
              <a:path w="18297525" h="10287000">
                <a:moveTo>
                  <a:pt x="0" y="0"/>
                </a:moveTo>
                <a:lnTo>
                  <a:pt x="18297525" y="0"/>
                </a:lnTo>
                <a:lnTo>
                  <a:pt x="18297525" y="10287000"/>
                </a:lnTo>
                <a:lnTo>
                  <a:pt x="0" y="10287000"/>
                </a:lnTo>
                <a:lnTo>
                  <a:pt x="0" y="0"/>
                </a:lnTo>
                <a:close/>
              </a:path>
            </a:pathLst>
          </a:custGeom>
          <a:blipFill>
            <a:blip r:embed="rId2">
              <a:alphaModFix amt="69000"/>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628011" y="7298013"/>
            <a:ext cx="1960287" cy="1960287"/>
          </a:xfrm>
          <a:custGeom>
            <a:avLst/>
            <a:gdLst/>
            <a:ahLst/>
            <a:cxnLst/>
            <a:rect l="l" t="t" r="r" b="b"/>
            <a:pathLst>
              <a:path w="1960287" h="1960287">
                <a:moveTo>
                  <a:pt x="0" y="0"/>
                </a:moveTo>
                <a:lnTo>
                  <a:pt x="1960287" y="0"/>
                </a:lnTo>
                <a:lnTo>
                  <a:pt x="1960287" y="1960287"/>
                </a:lnTo>
                <a:lnTo>
                  <a:pt x="0" y="196028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flipH="1">
            <a:off x="-394450" y="-433097"/>
            <a:ext cx="3349952" cy="2923594"/>
          </a:xfrm>
          <a:custGeom>
            <a:avLst/>
            <a:gdLst/>
            <a:ahLst/>
            <a:cxnLst/>
            <a:rect l="l" t="t" r="r" b="b"/>
            <a:pathLst>
              <a:path w="3349952" h="2923594">
                <a:moveTo>
                  <a:pt x="3349952" y="0"/>
                </a:moveTo>
                <a:lnTo>
                  <a:pt x="0" y="0"/>
                </a:lnTo>
                <a:lnTo>
                  <a:pt x="0" y="2923594"/>
                </a:lnTo>
                <a:lnTo>
                  <a:pt x="3349952" y="2923594"/>
                </a:lnTo>
                <a:lnTo>
                  <a:pt x="3349952"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2925135" y="1865574"/>
            <a:ext cx="11873424" cy="7910669"/>
          </a:xfrm>
          <a:custGeom>
            <a:avLst/>
            <a:gdLst/>
            <a:ahLst/>
            <a:cxnLst/>
            <a:rect l="l" t="t" r="r" b="b"/>
            <a:pathLst>
              <a:path w="11873424" h="7910669">
                <a:moveTo>
                  <a:pt x="0" y="0"/>
                </a:moveTo>
                <a:lnTo>
                  <a:pt x="11873425" y="0"/>
                </a:lnTo>
                <a:lnTo>
                  <a:pt x="11873425" y="7910668"/>
                </a:lnTo>
                <a:lnTo>
                  <a:pt x="0" y="7910668"/>
                </a:lnTo>
                <a:lnTo>
                  <a:pt x="0" y="0"/>
                </a:lnTo>
                <a:close/>
              </a:path>
            </a:pathLst>
          </a:custGeom>
          <a:blipFill>
            <a:blip r:embed="rId8"/>
            <a:stretch>
              <a:fillRect/>
            </a:stretch>
          </a:blipFill>
          <a:ln w="104775" cap="rnd">
            <a:solidFill>
              <a:srgbClr val="000000"/>
            </a:solidFill>
            <a:prstDash val="solid"/>
            <a:round/>
          </a:ln>
        </p:spPr>
      </p:sp>
      <p:sp>
        <p:nvSpPr>
          <p:cNvPr id="6" name="Freeform 6"/>
          <p:cNvSpPr/>
          <p:nvPr/>
        </p:nvSpPr>
        <p:spPr>
          <a:xfrm>
            <a:off x="15814011" y="1028700"/>
            <a:ext cx="1445289" cy="1232437"/>
          </a:xfrm>
          <a:custGeom>
            <a:avLst/>
            <a:gdLst/>
            <a:ahLst/>
            <a:cxnLst/>
            <a:rect l="l" t="t" r="r" b="b"/>
            <a:pathLst>
              <a:path w="1445289" h="1232437">
                <a:moveTo>
                  <a:pt x="0" y="0"/>
                </a:moveTo>
                <a:lnTo>
                  <a:pt x="1445289" y="0"/>
                </a:lnTo>
                <a:lnTo>
                  <a:pt x="1445289" y="1232437"/>
                </a:lnTo>
                <a:lnTo>
                  <a:pt x="0" y="1232437"/>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grpSp>
        <p:nvGrpSpPr>
          <p:cNvPr id="7" name="Group 7"/>
          <p:cNvGrpSpPr/>
          <p:nvPr/>
        </p:nvGrpSpPr>
        <p:grpSpPr>
          <a:xfrm>
            <a:off x="308146" y="7104251"/>
            <a:ext cx="5294710" cy="2154049"/>
            <a:chOff x="0" y="0"/>
            <a:chExt cx="1394492" cy="567322"/>
          </a:xfrm>
        </p:grpSpPr>
        <p:sp>
          <p:nvSpPr>
            <p:cNvPr id="8" name="Freeform 8"/>
            <p:cNvSpPr/>
            <p:nvPr/>
          </p:nvSpPr>
          <p:spPr>
            <a:xfrm>
              <a:off x="0" y="0"/>
              <a:ext cx="1394492" cy="567322"/>
            </a:xfrm>
            <a:custGeom>
              <a:avLst/>
              <a:gdLst/>
              <a:ahLst/>
              <a:cxnLst/>
              <a:rect l="l" t="t" r="r" b="b"/>
              <a:pathLst>
                <a:path w="1394492" h="567322">
                  <a:moveTo>
                    <a:pt x="57026" y="0"/>
                  </a:moveTo>
                  <a:lnTo>
                    <a:pt x="1337466" y="0"/>
                  </a:lnTo>
                  <a:cubicBezTo>
                    <a:pt x="1368960" y="0"/>
                    <a:pt x="1394492" y="25531"/>
                    <a:pt x="1394492" y="57026"/>
                  </a:cubicBezTo>
                  <a:lnTo>
                    <a:pt x="1394492" y="510296"/>
                  </a:lnTo>
                  <a:cubicBezTo>
                    <a:pt x="1394492" y="525420"/>
                    <a:pt x="1388484" y="539925"/>
                    <a:pt x="1377789" y="550619"/>
                  </a:cubicBezTo>
                  <a:cubicBezTo>
                    <a:pt x="1367095" y="561313"/>
                    <a:pt x="1352590" y="567322"/>
                    <a:pt x="1337466" y="567322"/>
                  </a:cubicBezTo>
                  <a:lnTo>
                    <a:pt x="57026" y="567322"/>
                  </a:lnTo>
                  <a:cubicBezTo>
                    <a:pt x="41902" y="567322"/>
                    <a:pt x="27397" y="561313"/>
                    <a:pt x="16702" y="550619"/>
                  </a:cubicBezTo>
                  <a:cubicBezTo>
                    <a:pt x="6008" y="539925"/>
                    <a:pt x="0" y="525420"/>
                    <a:pt x="0" y="510296"/>
                  </a:cubicBezTo>
                  <a:lnTo>
                    <a:pt x="0" y="57026"/>
                  </a:lnTo>
                  <a:cubicBezTo>
                    <a:pt x="0" y="41902"/>
                    <a:pt x="6008" y="27397"/>
                    <a:pt x="16702" y="16702"/>
                  </a:cubicBezTo>
                  <a:cubicBezTo>
                    <a:pt x="27397" y="6008"/>
                    <a:pt x="41902" y="0"/>
                    <a:pt x="57026" y="0"/>
                  </a:cubicBezTo>
                  <a:close/>
                </a:path>
              </a:pathLst>
            </a:custGeom>
            <a:solidFill>
              <a:srgbClr val="FAF2E3"/>
            </a:solidFill>
            <a:ln w="104775" cap="rnd">
              <a:solidFill>
                <a:srgbClr val="000000"/>
              </a:solidFill>
              <a:prstDash val="solid"/>
              <a:round/>
            </a:ln>
          </p:spPr>
        </p:sp>
        <p:sp>
          <p:nvSpPr>
            <p:cNvPr id="9" name="TextBox 9"/>
            <p:cNvSpPr txBox="1"/>
            <p:nvPr/>
          </p:nvSpPr>
          <p:spPr>
            <a:xfrm>
              <a:off x="0" y="-85725"/>
              <a:ext cx="1394492" cy="653047"/>
            </a:xfrm>
            <a:prstGeom prst="rect">
              <a:avLst/>
            </a:prstGeom>
          </p:spPr>
          <p:txBody>
            <a:bodyPr lIns="50800" tIns="50800" rIns="50800" bIns="50800" rtlCol="0" anchor="ctr"/>
            <a:lstStyle/>
            <a:p>
              <a:pPr algn="ctr">
                <a:lnSpc>
                  <a:spcPts val="3600"/>
                </a:lnSpc>
              </a:pPr>
              <a:r>
                <a:rPr lang="en-US" sz="2400" b="1" dirty="0" err="1">
                  <a:solidFill>
                    <a:srgbClr val="000000"/>
                  </a:solidFill>
                  <a:latin typeface="DejaVu Serif Bold"/>
                  <a:ea typeface="DejaVu Serif Bold"/>
                  <a:cs typeface="DejaVu Serif Bold"/>
                  <a:sym typeface="DejaVu Serif Bold"/>
                </a:rPr>
                <a:t>Em</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có</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gặp</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khó</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khăn</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gì</a:t>
              </a:r>
              <a:r>
                <a:rPr lang="en-US" sz="2400" b="1" dirty="0">
                  <a:solidFill>
                    <a:srgbClr val="000000"/>
                  </a:solidFill>
                  <a:latin typeface="DejaVu Serif Bold"/>
                  <a:ea typeface="DejaVu Serif Bold"/>
                  <a:cs typeface="DejaVu Serif Bold"/>
                  <a:sym typeface="DejaVu Serif Bold"/>
                </a:rPr>
                <a:t> </a:t>
              </a:r>
            </a:p>
            <a:p>
              <a:pPr algn="ctr">
                <a:lnSpc>
                  <a:spcPts val="3600"/>
                </a:lnSpc>
              </a:pPr>
              <a:r>
                <a:rPr lang="en-US" sz="2400" b="1" dirty="0" err="1">
                  <a:solidFill>
                    <a:srgbClr val="000000"/>
                  </a:solidFill>
                  <a:latin typeface="DejaVu Serif Bold"/>
                  <a:ea typeface="DejaVu Serif Bold"/>
                  <a:cs typeface="DejaVu Serif Bold"/>
                  <a:sym typeface="DejaVu Serif Bold"/>
                </a:rPr>
                <a:t>khi</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thực</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hiện</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động</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tác</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này</a:t>
              </a:r>
              <a:r>
                <a:rPr lang="en-US" sz="2400" b="1" dirty="0">
                  <a:solidFill>
                    <a:srgbClr val="000000"/>
                  </a:solidFill>
                  <a:latin typeface="DejaVu Serif Bold"/>
                  <a:ea typeface="DejaVu Serif Bold"/>
                  <a:cs typeface="DejaVu Serif Bold"/>
                  <a:sym typeface="DejaVu Serif Bold"/>
                </a:rPr>
                <a:t> </a:t>
              </a:r>
              <a:r>
                <a:rPr lang="en-US" sz="2400" b="1" dirty="0" err="1">
                  <a:solidFill>
                    <a:srgbClr val="000000"/>
                  </a:solidFill>
                  <a:latin typeface="DejaVu Serif Bold"/>
                  <a:ea typeface="DejaVu Serif Bold"/>
                  <a:cs typeface="DejaVu Serif Bold"/>
                  <a:sym typeface="DejaVu Serif Bold"/>
                </a:rPr>
                <a:t>không</a:t>
              </a:r>
              <a:r>
                <a:rPr lang="en-US" sz="2400" b="1" dirty="0">
                  <a:solidFill>
                    <a:srgbClr val="000000"/>
                  </a:solidFill>
                  <a:latin typeface="DejaVu Serif Bold"/>
                  <a:ea typeface="DejaVu Serif Bold"/>
                  <a:cs typeface="DejaVu Serif Bold"/>
                  <a:sym typeface="DejaVu Serif Bold"/>
                </a:rPr>
                <a:t>?</a:t>
              </a:r>
            </a:p>
            <a:p>
              <a:pPr algn="ctr">
                <a:lnSpc>
                  <a:spcPts val="3600"/>
                </a:lnSpc>
              </a:pPr>
              <a:endParaRPr lang="en-US" sz="2400" b="1" dirty="0">
                <a:solidFill>
                  <a:srgbClr val="000000"/>
                </a:solidFill>
                <a:latin typeface="DejaVu Serif Bold"/>
                <a:ea typeface="DejaVu Serif Bold"/>
                <a:cs typeface="DejaVu Serif Bold"/>
                <a:sym typeface="DejaVu Serif Bold"/>
              </a:endParaRPr>
            </a:p>
          </p:txBody>
        </p:sp>
      </p:grpSp>
      <p:sp>
        <p:nvSpPr>
          <p:cNvPr id="10" name="TextBox 10"/>
          <p:cNvSpPr txBox="1"/>
          <p:nvPr/>
        </p:nvSpPr>
        <p:spPr>
          <a:xfrm>
            <a:off x="2077820" y="0"/>
            <a:ext cx="13568056" cy="2969245"/>
          </a:xfrm>
          <a:prstGeom prst="rect">
            <a:avLst/>
          </a:prstGeom>
        </p:spPr>
        <p:txBody>
          <a:bodyPr lIns="0" tIns="0" rIns="0" bIns="0" rtlCol="0" anchor="t">
            <a:spAutoFit/>
          </a:bodyPr>
          <a:lstStyle/>
          <a:p>
            <a:pPr algn="ctr">
              <a:lnSpc>
                <a:spcPts val="7819"/>
              </a:lnSpc>
            </a:pPr>
            <a:r>
              <a:rPr lang="en-US" sz="6516">
                <a:solidFill>
                  <a:srgbClr val="191919"/>
                </a:solidFill>
                <a:latin typeface="Cabin"/>
                <a:ea typeface="Cabin"/>
                <a:cs typeface="Cabin"/>
                <a:sym typeface="Cabin"/>
              </a:rPr>
              <a:t>KHỞI ĐỘNG</a:t>
            </a:r>
          </a:p>
          <a:p>
            <a:pPr algn="ctr">
              <a:lnSpc>
                <a:spcPts val="7819"/>
              </a:lnSpc>
            </a:pPr>
            <a:r>
              <a:rPr lang="en-US" sz="6516" b="1">
                <a:solidFill>
                  <a:srgbClr val="191919"/>
                </a:solidFill>
                <a:latin typeface="Cabin Bold"/>
                <a:ea typeface="Cabin Bold"/>
                <a:cs typeface="Cabin Bold"/>
                <a:sym typeface="Cabin Bold"/>
              </a:rPr>
              <a:t>Trò chơi “LÀM THEO ĐỘNG TÁC”</a:t>
            </a:r>
          </a:p>
          <a:p>
            <a:pPr algn="ctr">
              <a:lnSpc>
                <a:spcPts val="7819"/>
              </a:lnSpc>
            </a:pPr>
            <a:endParaRPr lang="en-US" sz="6516" b="1">
              <a:solidFill>
                <a:srgbClr val="191919"/>
              </a:solidFill>
              <a:latin typeface="Cabin Bold"/>
              <a:ea typeface="Cabin Bold"/>
              <a:cs typeface="Cabin Bold"/>
              <a:sym typeface="Cabin Bold"/>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0800000">
            <a:off x="3526461" y="2923678"/>
            <a:ext cx="11401135" cy="6334622"/>
          </a:xfrm>
          <a:custGeom>
            <a:avLst/>
            <a:gdLst/>
            <a:ahLst/>
            <a:cxnLst/>
            <a:rect l="l" t="t" r="r" b="b"/>
            <a:pathLst>
              <a:path w="11401135" h="6334622">
                <a:moveTo>
                  <a:pt x="0" y="0"/>
                </a:moveTo>
                <a:lnTo>
                  <a:pt x="11401135" y="0"/>
                </a:lnTo>
                <a:lnTo>
                  <a:pt x="11401135" y="6334622"/>
                </a:lnTo>
                <a:lnTo>
                  <a:pt x="0" y="633462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854397">
            <a:off x="15134921" y="7716018"/>
            <a:ext cx="1779073" cy="3339557"/>
          </a:xfrm>
          <a:custGeom>
            <a:avLst/>
            <a:gdLst/>
            <a:ahLst/>
            <a:cxnLst/>
            <a:rect l="l" t="t" r="r" b="b"/>
            <a:pathLst>
              <a:path w="1779073" h="3339557">
                <a:moveTo>
                  <a:pt x="0" y="0"/>
                </a:moveTo>
                <a:lnTo>
                  <a:pt x="1779073" y="0"/>
                </a:lnTo>
                <a:lnTo>
                  <a:pt x="1779073" y="3339557"/>
                </a:lnTo>
                <a:lnTo>
                  <a:pt x="0" y="333955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797194" y="3313248"/>
            <a:ext cx="1507739" cy="1682062"/>
          </a:xfrm>
          <a:custGeom>
            <a:avLst/>
            <a:gdLst/>
            <a:ahLst/>
            <a:cxnLst/>
            <a:rect l="l" t="t" r="r" b="b"/>
            <a:pathLst>
              <a:path w="1507739" h="1682062">
                <a:moveTo>
                  <a:pt x="0" y="0"/>
                </a:moveTo>
                <a:lnTo>
                  <a:pt x="1507739" y="0"/>
                </a:lnTo>
                <a:lnTo>
                  <a:pt x="1507739" y="1682062"/>
                </a:lnTo>
                <a:lnTo>
                  <a:pt x="0" y="168206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Freeform 6"/>
          <p:cNvSpPr/>
          <p:nvPr/>
        </p:nvSpPr>
        <p:spPr>
          <a:xfrm rot="-6563007">
            <a:off x="1609424" y="6119191"/>
            <a:ext cx="551402" cy="1621771"/>
          </a:xfrm>
          <a:custGeom>
            <a:avLst/>
            <a:gdLst/>
            <a:ahLst/>
            <a:cxnLst/>
            <a:rect l="l" t="t" r="r" b="b"/>
            <a:pathLst>
              <a:path w="551402" h="1621771">
                <a:moveTo>
                  <a:pt x="0" y="0"/>
                </a:moveTo>
                <a:lnTo>
                  <a:pt x="551402" y="0"/>
                </a:lnTo>
                <a:lnTo>
                  <a:pt x="551402" y="1621771"/>
                </a:lnTo>
                <a:lnTo>
                  <a:pt x="0" y="162177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7" name="Freeform 7"/>
          <p:cNvSpPr/>
          <p:nvPr/>
        </p:nvSpPr>
        <p:spPr>
          <a:xfrm>
            <a:off x="14517582" y="9071377"/>
            <a:ext cx="628838" cy="628838"/>
          </a:xfrm>
          <a:custGeom>
            <a:avLst/>
            <a:gdLst/>
            <a:ahLst/>
            <a:cxnLst/>
            <a:rect l="l" t="t" r="r" b="b"/>
            <a:pathLst>
              <a:path w="628838" h="628838">
                <a:moveTo>
                  <a:pt x="0" y="0"/>
                </a:moveTo>
                <a:lnTo>
                  <a:pt x="628838" y="0"/>
                </a:lnTo>
                <a:lnTo>
                  <a:pt x="628838" y="628838"/>
                </a:lnTo>
                <a:lnTo>
                  <a:pt x="0" y="62883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8" name="Freeform 8"/>
          <p:cNvSpPr/>
          <p:nvPr/>
        </p:nvSpPr>
        <p:spPr>
          <a:xfrm rot="-1620315">
            <a:off x="423537" y="5577310"/>
            <a:ext cx="747315" cy="691606"/>
          </a:xfrm>
          <a:custGeom>
            <a:avLst/>
            <a:gdLst/>
            <a:ahLst/>
            <a:cxnLst/>
            <a:rect l="l" t="t" r="r" b="b"/>
            <a:pathLst>
              <a:path w="747315" h="691606">
                <a:moveTo>
                  <a:pt x="0" y="0"/>
                </a:moveTo>
                <a:lnTo>
                  <a:pt x="747315" y="0"/>
                </a:lnTo>
                <a:lnTo>
                  <a:pt x="747315" y="691606"/>
                </a:lnTo>
                <a:lnTo>
                  <a:pt x="0" y="69160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9" name="Freeform 9"/>
          <p:cNvSpPr/>
          <p:nvPr/>
        </p:nvSpPr>
        <p:spPr>
          <a:xfrm rot="-813360">
            <a:off x="929735" y="7903113"/>
            <a:ext cx="1942830" cy="1911039"/>
          </a:xfrm>
          <a:custGeom>
            <a:avLst/>
            <a:gdLst/>
            <a:ahLst/>
            <a:cxnLst/>
            <a:rect l="l" t="t" r="r" b="b"/>
            <a:pathLst>
              <a:path w="1942830" h="1911039">
                <a:moveTo>
                  <a:pt x="0" y="0"/>
                </a:moveTo>
                <a:lnTo>
                  <a:pt x="1942830" y="0"/>
                </a:lnTo>
                <a:lnTo>
                  <a:pt x="1942830" y="1911038"/>
                </a:lnTo>
                <a:lnTo>
                  <a:pt x="0" y="191103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0" name="Freeform 10"/>
          <p:cNvSpPr/>
          <p:nvPr/>
        </p:nvSpPr>
        <p:spPr>
          <a:xfrm>
            <a:off x="6736831" y="2590844"/>
            <a:ext cx="4017288" cy="577029"/>
          </a:xfrm>
          <a:custGeom>
            <a:avLst/>
            <a:gdLst/>
            <a:ahLst/>
            <a:cxnLst/>
            <a:rect l="l" t="t" r="r" b="b"/>
            <a:pathLst>
              <a:path w="4017288" h="577029">
                <a:moveTo>
                  <a:pt x="0" y="0"/>
                </a:moveTo>
                <a:lnTo>
                  <a:pt x="4017288" y="0"/>
                </a:lnTo>
                <a:lnTo>
                  <a:pt x="4017288" y="577029"/>
                </a:lnTo>
                <a:lnTo>
                  <a:pt x="0" y="57702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1" name="Freeform 11"/>
          <p:cNvSpPr/>
          <p:nvPr/>
        </p:nvSpPr>
        <p:spPr>
          <a:xfrm>
            <a:off x="16309606" y="5447144"/>
            <a:ext cx="1503053" cy="1180580"/>
          </a:xfrm>
          <a:custGeom>
            <a:avLst/>
            <a:gdLst/>
            <a:ahLst/>
            <a:cxnLst/>
            <a:rect l="l" t="t" r="r" b="b"/>
            <a:pathLst>
              <a:path w="1503053" h="1180580">
                <a:moveTo>
                  <a:pt x="0" y="0"/>
                </a:moveTo>
                <a:lnTo>
                  <a:pt x="1503054" y="0"/>
                </a:lnTo>
                <a:lnTo>
                  <a:pt x="1503054" y="1180580"/>
                </a:lnTo>
                <a:lnTo>
                  <a:pt x="0" y="118058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2" name="Freeform 12"/>
          <p:cNvSpPr/>
          <p:nvPr/>
        </p:nvSpPr>
        <p:spPr>
          <a:xfrm>
            <a:off x="15384584" y="3042389"/>
            <a:ext cx="1325012" cy="1288875"/>
          </a:xfrm>
          <a:custGeom>
            <a:avLst/>
            <a:gdLst/>
            <a:ahLst/>
            <a:cxnLst/>
            <a:rect l="l" t="t" r="r" b="b"/>
            <a:pathLst>
              <a:path w="1325012" h="1288875">
                <a:moveTo>
                  <a:pt x="0" y="0"/>
                </a:moveTo>
                <a:lnTo>
                  <a:pt x="1325012" y="0"/>
                </a:lnTo>
                <a:lnTo>
                  <a:pt x="1325012" y="1288876"/>
                </a:lnTo>
                <a:lnTo>
                  <a:pt x="0" y="1288876"/>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3" name="Freeform 13"/>
          <p:cNvSpPr/>
          <p:nvPr/>
        </p:nvSpPr>
        <p:spPr>
          <a:xfrm rot="-599856">
            <a:off x="17308453" y="3999300"/>
            <a:ext cx="1116700" cy="663929"/>
          </a:xfrm>
          <a:custGeom>
            <a:avLst/>
            <a:gdLst/>
            <a:ahLst/>
            <a:cxnLst/>
            <a:rect l="l" t="t" r="r" b="b"/>
            <a:pathLst>
              <a:path w="1116700" h="663929">
                <a:moveTo>
                  <a:pt x="0" y="0"/>
                </a:moveTo>
                <a:lnTo>
                  <a:pt x="1116700" y="0"/>
                </a:lnTo>
                <a:lnTo>
                  <a:pt x="1116700" y="663929"/>
                </a:lnTo>
                <a:lnTo>
                  <a:pt x="0" y="663929"/>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14" name="TextBox 14"/>
          <p:cNvSpPr txBox="1"/>
          <p:nvPr/>
        </p:nvSpPr>
        <p:spPr>
          <a:xfrm>
            <a:off x="-1845261" y="1028700"/>
            <a:ext cx="13568056" cy="2969245"/>
          </a:xfrm>
          <a:prstGeom prst="rect">
            <a:avLst/>
          </a:prstGeom>
        </p:spPr>
        <p:txBody>
          <a:bodyPr lIns="0" tIns="0" rIns="0" bIns="0" rtlCol="0" anchor="t">
            <a:spAutoFit/>
          </a:bodyPr>
          <a:lstStyle/>
          <a:p>
            <a:pPr algn="ctr">
              <a:lnSpc>
                <a:spcPts val="7819"/>
              </a:lnSpc>
            </a:pPr>
            <a:r>
              <a:rPr lang="en-US" sz="6516">
                <a:solidFill>
                  <a:srgbClr val="191919"/>
                </a:solidFill>
                <a:latin typeface="Cabin"/>
                <a:ea typeface="Cabin"/>
                <a:cs typeface="Cabin"/>
                <a:sym typeface="Cabin"/>
              </a:rPr>
              <a:t>KHỞI ĐỘNG</a:t>
            </a:r>
          </a:p>
          <a:p>
            <a:pPr algn="ctr">
              <a:lnSpc>
                <a:spcPts val="7819"/>
              </a:lnSpc>
            </a:pPr>
            <a:endParaRPr lang="en-US" sz="6516">
              <a:solidFill>
                <a:srgbClr val="191919"/>
              </a:solidFill>
              <a:latin typeface="Cabin"/>
              <a:ea typeface="Cabin"/>
              <a:cs typeface="Cabin"/>
              <a:sym typeface="Cabin"/>
            </a:endParaRPr>
          </a:p>
          <a:p>
            <a:pPr algn="ctr">
              <a:lnSpc>
                <a:spcPts val="7819"/>
              </a:lnSpc>
            </a:pPr>
            <a:endParaRPr lang="en-US" sz="6516">
              <a:solidFill>
                <a:srgbClr val="191919"/>
              </a:solidFill>
              <a:latin typeface="Cabin"/>
              <a:ea typeface="Cabin"/>
              <a:cs typeface="Cabin"/>
              <a:sym typeface="Cabin"/>
            </a:endParaRPr>
          </a:p>
        </p:txBody>
      </p:sp>
      <p:sp>
        <p:nvSpPr>
          <p:cNvPr id="15" name="TextBox 15"/>
          <p:cNvSpPr txBox="1"/>
          <p:nvPr/>
        </p:nvSpPr>
        <p:spPr>
          <a:xfrm>
            <a:off x="4938767" y="3534427"/>
            <a:ext cx="8727433" cy="5043713"/>
          </a:xfrm>
          <a:prstGeom prst="rect">
            <a:avLst/>
          </a:prstGeom>
        </p:spPr>
        <p:txBody>
          <a:bodyPr lIns="0" tIns="0" rIns="0" bIns="0" rtlCol="0" anchor="t">
            <a:spAutoFit/>
          </a:bodyPr>
          <a:lstStyle/>
          <a:p>
            <a:pPr algn="ctr">
              <a:lnSpc>
                <a:spcPts val="8053"/>
              </a:lnSpc>
            </a:pPr>
            <a:r>
              <a:rPr lang="en-US" sz="5369">
                <a:solidFill>
                  <a:srgbClr val="191919"/>
                </a:solidFill>
                <a:latin typeface="Sigmar One"/>
                <a:ea typeface="Sigmar One"/>
                <a:cs typeface="Sigmar One"/>
                <a:sym typeface="Sigmar One"/>
              </a:rPr>
              <a:t>Các em gặp khó khăn gì không? Và khi gặp khó khăn, các em đã làm gì để vượt qua?.</a:t>
            </a:r>
          </a:p>
          <a:p>
            <a:pPr algn="ctr">
              <a:lnSpc>
                <a:spcPts val="8053"/>
              </a:lnSpc>
            </a:pPr>
            <a:endParaRPr lang="en-US" sz="5369">
              <a:solidFill>
                <a:srgbClr val="191919"/>
              </a:solidFill>
              <a:latin typeface="Sigmar One"/>
              <a:ea typeface="Sigmar One"/>
              <a:cs typeface="Sigmar One"/>
              <a:sym typeface="Sigmar One"/>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2355380" y="677026"/>
            <a:ext cx="14469861" cy="8125673"/>
          </a:xfrm>
          <a:custGeom>
            <a:avLst/>
            <a:gdLst/>
            <a:ahLst/>
            <a:cxnLst/>
            <a:rect l="l" t="t" r="r" b="b"/>
            <a:pathLst>
              <a:path w="14469861" h="8125673">
                <a:moveTo>
                  <a:pt x="0" y="0"/>
                </a:moveTo>
                <a:lnTo>
                  <a:pt x="14469861" y="0"/>
                </a:lnTo>
                <a:lnTo>
                  <a:pt x="14469861" y="8125672"/>
                </a:lnTo>
                <a:lnTo>
                  <a:pt x="0" y="812567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4032649" y="2441052"/>
            <a:ext cx="11115322" cy="6743700"/>
          </a:xfrm>
          <a:prstGeom prst="rect">
            <a:avLst/>
          </a:prstGeom>
        </p:spPr>
        <p:txBody>
          <a:bodyPr lIns="0" tIns="0" rIns="0" bIns="0" rtlCol="0" anchor="t">
            <a:spAutoFit/>
          </a:bodyPr>
          <a:lstStyle/>
          <a:p>
            <a:pPr algn="ctr">
              <a:lnSpc>
                <a:spcPts val="13320"/>
              </a:lnSpc>
            </a:pPr>
            <a:r>
              <a:rPr lang="en-US" sz="11100" b="1">
                <a:solidFill>
                  <a:srgbClr val="191919"/>
                </a:solidFill>
                <a:latin typeface="Cabin Bold"/>
                <a:ea typeface="Cabin Bold"/>
                <a:cs typeface="Cabin Bold"/>
                <a:sym typeface="Cabin Bold"/>
              </a:rPr>
              <a:t>CHỦ ĐỀ 3: </a:t>
            </a:r>
          </a:p>
          <a:p>
            <a:pPr algn="ctr">
              <a:lnSpc>
                <a:spcPts val="13320"/>
              </a:lnSpc>
            </a:pPr>
            <a:r>
              <a:rPr lang="en-US" sz="11100" b="1">
                <a:solidFill>
                  <a:srgbClr val="191919"/>
                </a:solidFill>
                <a:latin typeface="Cabin Bold"/>
                <a:ea typeface="Cabin Bold"/>
                <a:cs typeface="Cabin Bold"/>
                <a:sym typeface="Cabin Bold"/>
              </a:rPr>
              <a:t>TRÁCH NHIỆM VỚI BẢN THÂN</a:t>
            </a:r>
          </a:p>
          <a:p>
            <a:pPr algn="ctr">
              <a:lnSpc>
                <a:spcPts val="13320"/>
              </a:lnSpc>
            </a:pPr>
            <a:endParaRPr lang="en-US" sz="11100" b="1">
              <a:solidFill>
                <a:srgbClr val="191919"/>
              </a:solidFill>
              <a:latin typeface="Cabin Bold"/>
              <a:ea typeface="Cabin Bold"/>
              <a:cs typeface="Cabin Bold"/>
              <a:sym typeface="Cabin Bold"/>
            </a:endParaRPr>
          </a:p>
        </p:txBody>
      </p:sp>
      <p:sp>
        <p:nvSpPr>
          <p:cNvPr id="5" name="Freeform 5"/>
          <p:cNvSpPr/>
          <p:nvPr/>
        </p:nvSpPr>
        <p:spPr>
          <a:xfrm rot="-345394">
            <a:off x="10243377" y="7671873"/>
            <a:ext cx="6133165" cy="1728437"/>
          </a:xfrm>
          <a:custGeom>
            <a:avLst/>
            <a:gdLst/>
            <a:ahLst/>
            <a:cxnLst/>
            <a:rect l="l" t="t" r="r" b="b"/>
            <a:pathLst>
              <a:path w="6133165" h="1728437">
                <a:moveTo>
                  <a:pt x="0" y="0"/>
                </a:moveTo>
                <a:lnTo>
                  <a:pt x="6133165" y="0"/>
                </a:lnTo>
                <a:lnTo>
                  <a:pt x="6133165" y="1728437"/>
                </a:lnTo>
                <a:lnTo>
                  <a:pt x="0" y="172843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TextBox 6"/>
          <p:cNvSpPr txBox="1"/>
          <p:nvPr/>
        </p:nvSpPr>
        <p:spPr>
          <a:xfrm rot="-345394">
            <a:off x="12262417" y="8038313"/>
            <a:ext cx="4138744" cy="1137285"/>
          </a:xfrm>
          <a:prstGeom prst="rect">
            <a:avLst/>
          </a:prstGeom>
        </p:spPr>
        <p:txBody>
          <a:bodyPr lIns="0" tIns="0" rIns="0" bIns="0" rtlCol="0" anchor="t">
            <a:spAutoFit/>
          </a:bodyPr>
          <a:lstStyle/>
          <a:p>
            <a:pPr algn="ctr">
              <a:lnSpc>
                <a:spcPts val="5329"/>
              </a:lnSpc>
            </a:pPr>
            <a:r>
              <a:rPr lang="en-US" sz="4099" b="1">
                <a:solidFill>
                  <a:srgbClr val="191919"/>
                </a:solidFill>
                <a:latin typeface="Asap Bold"/>
                <a:ea typeface="Asap Bold"/>
                <a:cs typeface="Asap Bold"/>
                <a:sym typeface="Asap Bold"/>
              </a:rPr>
              <a:t>GV: PHẠM TẮC</a:t>
            </a:r>
          </a:p>
          <a:p>
            <a:pPr algn="ctr">
              <a:lnSpc>
                <a:spcPts val="3640"/>
              </a:lnSpc>
            </a:pPr>
            <a:endParaRPr lang="en-US" sz="4099" b="1">
              <a:solidFill>
                <a:srgbClr val="191919"/>
              </a:solidFill>
              <a:latin typeface="Asap Bold"/>
              <a:ea typeface="Asap Bold"/>
              <a:cs typeface="Asap Bold"/>
              <a:sym typeface="Asap Bold"/>
            </a:endParaRPr>
          </a:p>
        </p:txBody>
      </p:sp>
      <p:sp>
        <p:nvSpPr>
          <p:cNvPr id="7" name="Freeform 7"/>
          <p:cNvSpPr/>
          <p:nvPr/>
        </p:nvSpPr>
        <p:spPr>
          <a:xfrm>
            <a:off x="15660149" y="193236"/>
            <a:ext cx="1106028" cy="1487323"/>
          </a:xfrm>
          <a:custGeom>
            <a:avLst/>
            <a:gdLst/>
            <a:ahLst/>
            <a:cxnLst/>
            <a:rect l="l" t="t" r="r" b="b"/>
            <a:pathLst>
              <a:path w="1106028" h="1487323">
                <a:moveTo>
                  <a:pt x="0" y="0"/>
                </a:moveTo>
                <a:lnTo>
                  <a:pt x="1106027" y="0"/>
                </a:lnTo>
                <a:lnTo>
                  <a:pt x="1106027" y="1487323"/>
                </a:lnTo>
                <a:lnTo>
                  <a:pt x="0" y="148732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rot="-1396125">
            <a:off x="693725" y="7703290"/>
            <a:ext cx="1099408" cy="1099408"/>
          </a:xfrm>
          <a:custGeom>
            <a:avLst/>
            <a:gdLst/>
            <a:ahLst/>
            <a:cxnLst/>
            <a:rect l="l" t="t" r="r" b="b"/>
            <a:pathLst>
              <a:path w="1099408" h="1099408">
                <a:moveTo>
                  <a:pt x="0" y="0"/>
                </a:moveTo>
                <a:lnTo>
                  <a:pt x="1099408" y="0"/>
                </a:lnTo>
                <a:lnTo>
                  <a:pt x="1099408" y="1099408"/>
                </a:lnTo>
                <a:lnTo>
                  <a:pt x="0" y="109940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a:off x="1231700" y="7219679"/>
            <a:ext cx="2772309" cy="2066630"/>
          </a:xfrm>
          <a:custGeom>
            <a:avLst/>
            <a:gdLst/>
            <a:ahLst/>
            <a:cxnLst/>
            <a:rect l="l" t="t" r="r" b="b"/>
            <a:pathLst>
              <a:path w="2772309" h="2066630">
                <a:moveTo>
                  <a:pt x="0" y="0"/>
                </a:moveTo>
                <a:lnTo>
                  <a:pt x="2772310" y="0"/>
                </a:lnTo>
                <a:lnTo>
                  <a:pt x="2772310" y="2066630"/>
                </a:lnTo>
                <a:lnTo>
                  <a:pt x="0" y="206663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Freeform 10"/>
          <p:cNvSpPr/>
          <p:nvPr/>
        </p:nvSpPr>
        <p:spPr>
          <a:xfrm>
            <a:off x="4672548" y="2991320"/>
            <a:ext cx="858172" cy="1049428"/>
          </a:xfrm>
          <a:custGeom>
            <a:avLst/>
            <a:gdLst/>
            <a:ahLst/>
            <a:cxnLst/>
            <a:rect l="l" t="t" r="r" b="b"/>
            <a:pathLst>
              <a:path w="858172" h="1049428">
                <a:moveTo>
                  <a:pt x="0" y="0"/>
                </a:moveTo>
                <a:lnTo>
                  <a:pt x="858172" y="0"/>
                </a:lnTo>
                <a:lnTo>
                  <a:pt x="858172" y="1049428"/>
                </a:lnTo>
                <a:lnTo>
                  <a:pt x="0" y="1049428"/>
                </a:lnTo>
                <a:lnTo>
                  <a:pt x="0" y="0"/>
                </a:lnTo>
                <a:close/>
              </a:path>
            </a:pathLst>
          </a:custGeom>
          <a:blipFill>
            <a:blip r:embed="rId14">
              <a:extLst>
                <a:ext uri="{96DAC541-7B7A-43D3-8B79-37D633B846F1}">
                  <asvg:svgBlip xmlns="" xmlns:asvg="http://schemas.microsoft.com/office/drawing/2016/SVG/main" r:embed="rId15"/>
                </a:ext>
              </a:extLst>
            </a:blip>
            <a:stretch>
              <a:fillRect r="-188040" b="-126123"/>
            </a:stretch>
          </a:blipFill>
        </p:spPr>
      </p:sp>
      <p:sp>
        <p:nvSpPr>
          <p:cNvPr id="11" name="Freeform 11"/>
          <p:cNvSpPr/>
          <p:nvPr/>
        </p:nvSpPr>
        <p:spPr>
          <a:xfrm rot="-2182172">
            <a:off x="14321121" y="5983666"/>
            <a:ext cx="852429" cy="841698"/>
          </a:xfrm>
          <a:custGeom>
            <a:avLst/>
            <a:gdLst/>
            <a:ahLst/>
            <a:cxnLst/>
            <a:rect l="l" t="t" r="r" b="b"/>
            <a:pathLst>
              <a:path w="852429" h="841698">
                <a:moveTo>
                  <a:pt x="0" y="0"/>
                </a:moveTo>
                <a:lnTo>
                  <a:pt x="852429" y="0"/>
                </a:lnTo>
                <a:lnTo>
                  <a:pt x="852429" y="841698"/>
                </a:lnTo>
                <a:lnTo>
                  <a:pt x="0" y="841698"/>
                </a:lnTo>
                <a:lnTo>
                  <a:pt x="0" y="0"/>
                </a:lnTo>
                <a:close/>
              </a:path>
            </a:pathLst>
          </a:custGeom>
          <a:blipFill>
            <a:blip r:embed="rId14">
              <a:extLst>
                <a:ext uri="{96DAC541-7B7A-43D3-8B79-37D633B846F1}">
                  <asvg:svgBlip xmlns="" xmlns:asvg="http://schemas.microsoft.com/office/drawing/2016/SVG/main" r:embed="rId15"/>
                </a:ext>
              </a:extLst>
            </a:blip>
            <a:stretch>
              <a:fillRect l="-58032" t="-53645"/>
            </a:stretch>
          </a:blipFill>
        </p:spPr>
      </p:sp>
      <p:sp>
        <p:nvSpPr>
          <p:cNvPr id="12" name="Freeform 12"/>
          <p:cNvSpPr/>
          <p:nvPr/>
        </p:nvSpPr>
        <p:spPr>
          <a:xfrm>
            <a:off x="4584977" y="8224985"/>
            <a:ext cx="1033315" cy="1033315"/>
          </a:xfrm>
          <a:custGeom>
            <a:avLst/>
            <a:gdLst/>
            <a:ahLst/>
            <a:cxnLst/>
            <a:rect l="l" t="t" r="r" b="b"/>
            <a:pathLst>
              <a:path w="1033315" h="1033315">
                <a:moveTo>
                  <a:pt x="0" y="0"/>
                </a:moveTo>
                <a:lnTo>
                  <a:pt x="1033315" y="0"/>
                </a:lnTo>
                <a:lnTo>
                  <a:pt x="1033315" y="1033315"/>
                </a:lnTo>
                <a:lnTo>
                  <a:pt x="0" y="1033315"/>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Freeform 13"/>
          <p:cNvSpPr/>
          <p:nvPr/>
        </p:nvSpPr>
        <p:spPr>
          <a:xfrm rot="-607908">
            <a:off x="4979844" y="-598117"/>
            <a:ext cx="2763456" cy="1582706"/>
          </a:xfrm>
          <a:custGeom>
            <a:avLst/>
            <a:gdLst/>
            <a:ahLst/>
            <a:cxnLst/>
            <a:rect l="l" t="t" r="r" b="b"/>
            <a:pathLst>
              <a:path w="2763456" h="1582706">
                <a:moveTo>
                  <a:pt x="0" y="0"/>
                </a:moveTo>
                <a:lnTo>
                  <a:pt x="2763455" y="0"/>
                </a:lnTo>
                <a:lnTo>
                  <a:pt x="2763455" y="1582706"/>
                </a:lnTo>
                <a:lnTo>
                  <a:pt x="0" y="15827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4" name="Freeform 14"/>
          <p:cNvSpPr/>
          <p:nvPr/>
        </p:nvSpPr>
        <p:spPr>
          <a:xfrm rot="-10037750">
            <a:off x="10990923" y="-485362"/>
            <a:ext cx="1727910" cy="1357195"/>
          </a:xfrm>
          <a:custGeom>
            <a:avLst/>
            <a:gdLst/>
            <a:ahLst/>
            <a:cxnLst/>
            <a:rect l="l" t="t" r="r" b="b"/>
            <a:pathLst>
              <a:path w="1727910" h="1357195">
                <a:moveTo>
                  <a:pt x="0" y="0"/>
                </a:moveTo>
                <a:lnTo>
                  <a:pt x="1727911" y="0"/>
                </a:lnTo>
                <a:lnTo>
                  <a:pt x="1727911" y="1357195"/>
                </a:lnTo>
                <a:lnTo>
                  <a:pt x="0" y="1357195"/>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5" name="Freeform 15"/>
          <p:cNvSpPr/>
          <p:nvPr/>
        </p:nvSpPr>
        <p:spPr>
          <a:xfrm>
            <a:off x="6794078" y="9258300"/>
            <a:ext cx="1796908" cy="588079"/>
          </a:xfrm>
          <a:custGeom>
            <a:avLst/>
            <a:gdLst/>
            <a:ahLst/>
            <a:cxnLst/>
            <a:rect l="l" t="t" r="r" b="b"/>
            <a:pathLst>
              <a:path w="1796908" h="588079">
                <a:moveTo>
                  <a:pt x="0" y="0"/>
                </a:moveTo>
                <a:lnTo>
                  <a:pt x="1796908" y="0"/>
                </a:lnTo>
                <a:lnTo>
                  <a:pt x="1796908" y="588079"/>
                </a:lnTo>
                <a:lnTo>
                  <a:pt x="0" y="588079"/>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6" name="TextBox 16"/>
          <p:cNvSpPr txBox="1"/>
          <p:nvPr/>
        </p:nvSpPr>
        <p:spPr>
          <a:xfrm>
            <a:off x="3744326" y="1148638"/>
            <a:ext cx="11691969" cy="2205732"/>
          </a:xfrm>
          <a:prstGeom prst="rect">
            <a:avLst/>
          </a:prstGeom>
        </p:spPr>
        <p:txBody>
          <a:bodyPr lIns="0" tIns="0" rIns="0" bIns="0" rtlCol="0" anchor="t">
            <a:spAutoFit/>
          </a:bodyPr>
          <a:lstStyle/>
          <a:p>
            <a:pPr algn="ctr">
              <a:lnSpc>
                <a:spcPts val="4495"/>
              </a:lnSpc>
            </a:pPr>
            <a:r>
              <a:rPr lang="en-US" sz="3210" dirty="0">
                <a:solidFill>
                  <a:srgbClr val="191919"/>
                </a:solidFill>
                <a:latin typeface="Sigmar One"/>
                <a:ea typeface="Sigmar One"/>
                <a:cs typeface="Sigmar One"/>
                <a:sym typeface="Sigmar One"/>
              </a:rPr>
              <a:t>TRƯỜNG </a:t>
            </a:r>
            <a:r>
              <a:rPr lang="vi-VN" sz="3210" dirty="0" smtClean="0">
                <a:solidFill>
                  <a:srgbClr val="191919"/>
                </a:solidFill>
                <a:latin typeface="Sigmar One"/>
                <a:ea typeface="Sigmar One"/>
                <a:cs typeface="Sigmar One"/>
                <a:sym typeface="Sigmar One"/>
              </a:rPr>
              <a:t>TH VÀ </a:t>
            </a:r>
            <a:r>
              <a:rPr lang="en-US" sz="3210" dirty="0" smtClean="0">
                <a:solidFill>
                  <a:srgbClr val="191919"/>
                </a:solidFill>
                <a:latin typeface="Sigmar One"/>
                <a:ea typeface="Sigmar One"/>
                <a:cs typeface="Sigmar One"/>
                <a:sym typeface="Sigmar One"/>
              </a:rPr>
              <a:t>THCS </a:t>
            </a:r>
            <a:r>
              <a:rPr lang="en-US" sz="3210" dirty="0" err="1" smtClean="0">
                <a:solidFill>
                  <a:srgbClr val="191919"/>
                </a:solidFill>
                <a:latin typeface="Sigmar One"/>
                <a:ea typeface="Sigmar One"/>
                <a:cs typeface="Sigmar One"/>
                <a:sym typeface="Sigmar One"/>
              </a:rPr>
              <a:t>Tr</a:t>
            </a:r>
            <a:r>
              <a:rPr lang="vi-VN" sz="3210" dirty="0" smtClean="0">
                <a:solidFill>
                  <a:srgbClr val="191919"/>
                </a:solidFill>
                <a:latin typeface="Sigmar One"/>
                <a:ea typeface="Sigmar One"/>
                <a:cs typeface="Sigmar One"/>
                <a:sym typeface="Sigmar One"/>
              </a:rPr>
              <a:t>ẦN QUÝ HAI</a:t>
            </a:r>
            <a:endParaRPr lang="en-US" sz="3210" dirty="0">
              <a:solidFill>
                <a:srgbClr val="191919"/>
              </a:solidFill>
              <a:latin typeface="Sigmar One"/>
              <a:ea typeface="Sigmar One"/>
              <a:cs typeface="Sigmar One"/>
              <a:sym typeface="Sigmar One"/>
            </a:endParaRPr>
          </a:p>
          <a:p>
            <a:pPr algn="ctr">
              <a:lnSpc>
                <a:spcPts val="4495"/>
              </a:lnSpc>
            </a:pPr>
            <a:r>
              <a:rPr lang="en-US" sz="3210" dirty="0">
                <a:solidFill>
                  <a:srgbClr val="191919"/>
                </a:solidFill>
                <a:latin typeface="Sigmar One"/>
                <a:ea typeface="Sigmar One"/>
                <a:cs typeface="Sigmar One"/>
                <a:sym typeface="Sigmar One"/>
              </a:rPr>
              <a:t>HOẠT ĐỘNG TRẢI NGHIỆM, HƯỚNG NGHIỆP 7</a:t>
            </a:r>
          </a:p>
          <a:p>
            <a:pPr algn="ctr">
              <a:lnSpc>
                <a:spcPts val="4075"/>
              </a:lnSpc>
            </a:pPr>
            <a:endParaRPr lang="en-US" sz="3210" dirty="0">
              <a:solidFill>
                <a:srgbClr val="191919"/>
              </a:solidFill>
              <a:latin typeface="Sigmar One"/>
              <a:ea typeface="Sigmar One"/>
              <a:cs typeface="Sigmar One"/>
              <a:sym typeface="Sigmar One"/>
            </a:endParaRPr>
          </a:p>
          <a:p>
            <a:pPr algn="ctr">
              <a:lnSpc>
                <a:spcPts val="4075"/>
              </a:lnSpc>
            </a:pPr>
            <a:endParaRPr lang="en-US" sz="3210" dirty="0">
              <a:solidFill>
                <a:srgbClr val="191919"/>
              </a:solidFill>
              <a:latin typeface="Sigmar One"/>
              <a:ea typeface="Sigmar One"/>
              <a:cs typeface="Sigmar One"/>
              <a:sym typeface="Sigmar One"/>
            </a:endParaRPr>
          </a:p>
        </p:txBody>
      </p:sp>
    </p:spTree>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076036" y="3617532"/>
            <a:ext cx="7988434" cy="6056685"/>
          </a:xfrm>
          <a:custGeom>
            <a:avLst/>
            <a:gdLst/>
            <a:ahLst/>
            <a:cxnLst/>
            <a:rect l="l" t="t" r="r" b="b"/>
            <a:pathLst>
              <a:path w="7988434" h="6056685">
                <a:moveTo>
                  <a:pt x="0" y="0"/>
                </a:moveTo>
                <a:lnTo>
                  <a:pt x="7988434" y="0"/>
                </a:lnTo>
                <a:lnTo>
                  <a:pt x="7988434" y="6056685"/>
                </a:lnTo>
                <a:lnTo>
                  <a:pt x="0" y="605668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a:grpSpLocks noChangeAspect="1"/>
          </p:cNvGrpSpPr>
          <p:nvPr/>
        </p:nvGrpSpPr>
        <p:grpSpPr>
          <a:xfrm>
            <a:off x="1223530" y="4137679"/>
            <a:ext cx="6580009" cy="5409672"/>
            <a:chOff x="0" y="0"/>
            <a:chExt cx="4991100" cy="4103370"/>
          </a:xfrm>
        </p:grpSpPr>
        <p:sp>
          <p:nvSpPr>
            <p:cNvPr id="5" name="Freeform 5"/>
            <p:cNvSpPr/>
            <p:nvPr/>
          </p:nvSpPr>
          <p:spPr>
            <a:xfrm>
              <a:off x="0" y="54610"/>
              <a:ext cx="4991100" cy="4048760"/>
            </a:xfrm>
            <a:custGeom>
              <a:avLst/>
              <a:gdLst/>
              <a:ahLst/>
              <a:cxnLst/>
              <a:rect l="l" t="t" r="r" b="b"/>
              <a:pathLst>
                <a:path w="4991100" h="4048760">
                  <a:moveTo>
                    <a:pt x="4991100" y="194310"/>
                  </a:moveTo>
                  <a:lnTo>
                    <a:pt x="4991100" y="4048760"/>
                  </a:lnTo>
                  <a:lnTo>
                    <a:pt x="0" y="4048760"/>
                  </a:lnTo>
                  <a:lnTo>
                    <a:pt x="0" y="361950"/>
                  </a:lnTo>
                  <a:lnTo>
                    <a:pt x="0" y="334010"/>
                  </a:lnTo>
                  <a:lnTo>
                    <a:pt x="138430" y="278130"/>
                  </a:lnTo>
                  <a:cubicBezTo>
                    <a:pt x="138430" y="278130"/>
                    <a:pt x="248920" y="278130"/>
                    <a:pt x="304800" y="250190"/>
                  </a:cubicBezTo>
                  <a:cubicBezTo>
                    <a:pt x="360680" y="222250"/>
                    <a:pt x="499110" y="139700"/>
                    <a:pt x="499110" y="139700"/>
                  </a:cubicBezTo>
                  <a:cubicBezTo>
                    <a:pt x="499110" y="139700"/>
                    <a:pt x="637540" y="55880"/>
                    <a:pt x="721360" y="139700"/>
                  </a:cubicBezTo>
                  <a:cubicBezTo>
                    <a:pt x="721360" y="139700"/>
                    <a:pt x="859790" y="139700"/>
                    <a:pt x="887730" y="111760"/>
                  </a:cubicBezTo>
                  <a:lnTo>
                    <a:pt x="998220" y="139700"/>
                  </a:lnTo>
                  <a:lnTo>
                    <a:pt x="1330960" y="139700"/>
                  </a:lnTo>
                  <a:lnTo>
                    <a:pt x="1553210" y="139700"/>
                  </a:lnTo>
                  <a:lnTo>
                    <a:pt x="1913890" y="139700"/>
                  </a:lnTo>
                  <a:cubicBezTo>
                    <a:pt x="1913890" y="139700"/>
                    <a:pt x="2136140" y="139700"/>
                    <a:pt x="2190750" y="111760"/>
                  </a:cubicBezTo>
                  <a:cubicBezTo>
                    <a:pt x="2245360" y="83820"/>
                    <a:pt x="2413000" y="111760"/>
                    <a:pt x="2413000" y="111760"/>
                  </a:cubicBezTo>
                  <a:cubicBezTo>
                    <a:pt x="2413000" y="111760"/>
                    <a:pt x="2717800" y="167640"/>
                    <a:pt x="2801620" y="139700"/>
                  </a:cubicBezTo>
                  <a:cubicBezTo>
                    <a:pt x="2885440" y="111760"/>
                    <a:pt x="3051810" y="111760"/>
                    <a:pt x="3051810" y="111760"/>
                  </a:cubicBezTo>
                  <a:cubicBezTo>
                    <a:pt x="3051810" y="111760"/>
                    <a:pt x="3134360" y="167640"/>
                    <a:pt x="3274060" y="111760"/>
                  </a:cubicBezTo>
                  <a:cubicBezTo>
                    <a:pt x="3274060" y="111760"/>
                    <a:pt x="3329940" y="139700"/>
                    <a:pt x="3522980" y="83820"/>
                  </a:cubicBezTo>
                  <a:cubicBezTo>
                    <a:pt x="3522980" y="83820"/>
                    <a:pt x="3661410" y="83820"/>
                    <a:pt x="3717290" y="27940"/>
                  </a:cubicBezTo>
                  <a:cubicBezTo>
                    <a:pt x="3717290" y="27940"/>
                    <a:pt x="3827780" y="0"/>
                    <a:pt x="3939540" y="55880"/>
                  </a:cubicBezTo>
                  <a:cubicBezTo>
                    <a:pt x="3939540" y="55880"/>
                    <a:pt x="3995420" y="83820"/>
                    <a:pt x="4023360" y="55880"/>
                  </a:cubicBezTo>
                  <a:lnTo>
                    <a:pt x="4189730" y="83820"/>
                  </a:lnTo>
                  <a:cubicBezTo>
                    <a:pt x="4189730" y="83820"/>
                    <a:pt x="4245610" y="139700"/>
                    <a:pt x="4384040" y="167640"/>
                  </a:cubicBezTo>
                  <a:lnTo>
                    <a:pt x="4632960" y="167640"/>
                  </a:lnTo>
                  <a:cubicBezTo>
                    <a:pt x="4632960" y="167640"/>
                    <a:pt x="4771390" y="139700"/>
                    <a:pt x="4827270" y="167640"/>
                  </a:cubicBezTo>
                  <a:cubicBezTo>
                    <a:pt x="4883150" y="195580"/>
                    <a:pt x="4991100" y="194310"/>
                    <a:pt x="4991100" y="194310"/>
                  </a:cubicBezTo>
                  <a:close/>
                </a:path>
              </a:pathLst>
            </a:custGeom>
            <a:blipFill>
              <a:blip r:embed="rId6"/>
              <a:stretch>
                <a:fillRect l="-16458" r="-16458"/>
              </a:stretch>
            </a:blipFill>
          </p:spPr>
        </p:sp>
        <p:sp>
          <p:nvSpPr>
            <p:cNvPr id="6" name="Freeform 6"/>
            <p:cNvSpPr/>
            <p:nvPr/>
          </p:nvSpPr>
          <p:spPr>
            <a:xfrm>
              <a:off x="0" y="0"/>
              <a:ext cx="4991100" cy="443230"/>
            </a:xfrm>
            <a:custGeom>
              <a:avLst/>
              <a:gdLst/>
              <a:ahLst/>
              <a:cxnLst/>
              <a:rect l="l" t="t" r="r" b="b"/>
              <a:pathLst>
                <a:path w="4991100" h="443230">
                  <a:moveTo>
                    <a:pt x="4991100" y="443230"/>
                  </a:moveTo>
                  <a:lnTo>
                    <a:pt x="0" y="443230"/>
                  </a:lnTo>
                  <a:lnTo>
                    <a:pt x="0" y="0"/>
                  </a:lnTo>
                  <a:lnTo>
                    <a:pt x="4991100" y="0"/>
                  </a:lnTo>
                  <a:lnTo>
                    <a:pt x="4991100" y="443230"/>
                  </a:lnTo>
                  <a:close/>
                </a:path>
              </a:pathLst>
            </a:custGeom>
            <a:blipFill>
              <a:blip r:embed="rId7"/>
              <a:stretch>
                <a:fillRect l="-2856" t="-34555" r="-838" b="-85845"/>
              </a:stretch>
            </a:blipFill>
          </p:spPr>
        </p:sp>
      </p:grpSp>
      <p:sp>
        <p:nvSpPr>
          <p:cNvPr id="7" name="TextBox 7"/>
          <p:cNvSpPr txBox="1"/>
          <p:nvPr/>
        </p:nvSpPr>
        <p:spPr>
          <a:xfrm>
            <a:off x="3554893" y="1028700"/>
            <a:ext cx="11831262" cy="2571750"/>
          </a:xfrm>
          <a:prstGeom prst="rect">
            <a:avLst/>
          </a:prstGeom>
        </p:spPr>
        <p:txBody>
          <a:bodyPr lIns="0" tIns="0" rIns="0" bIns="0" rtlCol="0" anchor="t">
            <a:spAutoFit/>
          </a:bodyPr>
          <a:lstStyle/>
          <a:p>
            <a:pPr algn="ctr">
              <a:lnSpc>
                <a:spcPts val="10160"/>
              </a:lnSpc>
            </a:pPr>
            <a:r>
              <a:rPr lang="en-US" sz="8467">
                <a:solidFill>
                  <a:srgbClr val="191919"/>
                </a:solidFill>
                <a:latin typeface="Paytone One"/>
                <a:ea typeface="Paytone One"/>
                <a:cs typeface="Paytone One"/>
                <a:sym typeface="Paytone One"/>
              </a:rPr>
              <a:t>Chủ đề 3 – Tuần 8</a:t>
            </a:r>
          </a:p>
          <a:p>
            <a:pPr algn="ctr">
              <a:lnSpc>
                <a:spcPts val="10160"/>
              </a:lnSpc>
            </a:pPr>
            <a:endParaRPr lang="en-US" sz="8467">
              <a:solidFill>
                <a:srgbClr val="191919"/>
              </a:solidFill>
              <a:latin typeface="Paytone One"/>
              <a:ea typeface="Paytone One"/>
              <a:cs typeface="Paytone One"/>
              <a:sym typeface="Paytone One"/>
            </a:endParaRPr>
          </a:p>
        </p:txBody>
      </p:sp>
      <p:sp>
        <p:nvSpPr>
          <p:cNvPr id="8" name="Freeform 8"/>
          <p:cNvSpPr/>
          <p:nvPr/>
        </p:nvSpPr>
        <p:spPr>
          <a:xfrm rot="-592139">
            <a:off x="733669" y="912507"/>
            <a:ext cx="2713610" cy="1490018"/>
          </a:xfrm>
          <a:custGeom>
            <a:avLst/>
            <a:gdLst/>
            <a:ahLst/>
            <a:cxnLst/>
            <a:rect l="l" t="t" r="r" b="b"/>
            <a:pathLst>
              <a:path w="2713610" h="1490018">
                <a:moveTo>
                  <a:pt x="0" y="0"/>
                </a:moveTo>
                <a:lnTo>
                  <a:pt x="2713610" y="0"/>
                </a:lnTo>
                <a:lnTo>
                  <a:pt x="2713610" y="1490018"/>
                </a:lnTo>
                <a:lnTo>
                  <a:pt x="0" y="1490018"/>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rot="891383">
            <a:off x="8210176" y="5087865"/>
            <a:ext cx="2184615" cy="714965"/>
          </a:xfrm>
          <a:custGeom>
            <a:avLst/>
            <a:gdLst/>
            <a:ahLst/>
            <a:cxnLst/>
            <a:rect l="l" t="t" r="r" b="b"/>
            <a:pathLst>
              <a:path w="2184615" h="714965">
                <a:moveTo>
                  <a:pt x="0" y="0"/>
                </a:moveTo>
                <a:lnTo>
                  <a:pt x="2184615" y="0"/>
                </a:lnTo>
                <a:lnTo>
                  <a:pt x="2184615" y="714965"/>
                </a:lnTo>
                <a:lnTo>
                  <a:pt x="0" y="714965"/>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a:off x="15386155" y="1044096"/>
            <a:ext cx="2025973" cy="1856528"/>
          </a:xfrm>
          <a:custGeom>
            <a:avLst/>
            <a:gdLst/>
            <a:ahLst/>
            <a:cxnLst/>
            <a:rect l="l" t="t" r="r" b="b"/>
            <a:pathLst>
              <a:path w="2025973" h="1856528">
                <a:moveTo>
                  <a:pt x="0" y="0"/>
                </a:moveTo>
                <a:lnTo>
                  <a:pt x="2025973" y="0"/>
                </a:lnTo>
                <a:lnTo>
                  <a:pt x="2025973" y="1856527"/>
                </a:lnTo>
                <a:lnTo>
                  <a:pt x="0" y="1856527"/>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rot="-641094">
            <a:off x="451380" y="8338987"/>
            <a:ext cx="2611395" cy="2416727"/>
          </a:xfrm>
          <a:custGeom>
            <a:avLst/>
            <a:gdLst/>
            <a:ahLst/>
            <a:cxnLst/>
            <a:rect l="l" t="t" r="r" b="b"/>
            <a:pathLst>
              <a:path w="2611395" h="2416727">
                <a:moveTo>
                  <a:pt x="0" y="0"/>
                </a:moveTo>
                <a:lnTo>
                  <a:pt x="2611395" y="0"/>
                </a:lnTo>
                <a:lnTo>
                  <a:pt x="2611395" y="2416728"/>
                </a:lnTo>
                <a:lnTo>
                  <a:pt x="0" y="2416728"/>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rot="4675978">
            <a:off x="1670211" y="1557533"/>
            <a:ext cx="615286" cy="1809666"/>
          </a:xfrm>
          <a:custGeom>
            <a:avLst/>
            <a:gdLst/>
            <a:ahLst/>
            <a:cxnLst/>
            <a:rect l="l" t="t" r="r" b="b"/>
            <a:pathLst>
              <a:path w="615286" h="1809666">
                <a:moveTo>
                  <a:pt x="0" y="0"/>
                </a:moveTo>
                <a:lnTo>
                  <a:pt x="615286" y="0"/>
                </a:lnTo>
                <a:lnTo>
                  <a:pt x="615286" y="1809666"/>
                </a:lnTo>
                <a:lnTo>
                  <a:pt x="0" y="1809666"/>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Freeform 13"/>
          <p:cNvSpPr/>
          <p:nvPr/>
        </p:nvSpPr>
        <p:spPr>
          <a:xfrm>
            <a:off x="16399141" y="7685923"/>
            <a:ext cx="1330657" cy="1360337"/>
          </a:xfrm>
          <a:custGeom>
            <a:avLst/>
            <a:gdLst/>
            <a:ahLst/>
            <a:cxnLst/>
            <a:rect l="l" t="t" r="r" b="b"/>
            <a:pathLst>
              <a:path w="1330657" h="1360337">
                <a:moveTo>
                  <a:pt x="0" y="0"/>
                </a:moveTo>
                <a:lnTo>
                  <a:pt x="1330657" y="0"/>
                </a:lnTo>
                <a:lnTo>
                  <a:pt x="1330657" y="1360337"/>
                </a:lnTo>
                <a:lnTo>
                  <a:pt x="0" y="136033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4" name="Freeform 14"/>
          <p:cNvSpPr/>
          <p:nvPr/>
        </p:nvSpPr>
        <p:spPr>
          <a:xfrm rot="-1667113">
            <a:off x="6983038" y="7053904"/>
            <a:ext cx="1275487" cy="1798764"/>
          </a:xfrm>
          <a:custGeom>
            <a:avLst/>
            <a:gdLst/>
            <a:ahLst/>
            <a:cxnLst/>
            <a:rect l="l" t="t" r="r" b="b"/>
            <a:pathLst>
              <a:path w="1275487" h="1798764">
                <a:moveTo>
                  <a:pt x="0" y="0"/>
                </a:moveTo>
                <a:lnTo>
                  <a:pt x="1275487" y="0"/>
                </a:lnTo>
                <a:lnTo>
                  <a:pt x="1275487" y="1798764"/>
                </a:lnTo>
                <a:lnTo>
                  <a:pt x="0" y="1798764"/>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5" name="TextBox 15"/>
          <p:cNvSpPr txBox="1"/>
          <p:nvPr/>
        </p:nvSpPr>
        <p:spPr>
          <a:xfrm>
            <a:off x="10622677" y="5589319"/>
            <a:ext cx="4895151" cy="3456941"/>
          </a:xfrm>
          <a:prstGeom prst="rect">
            <a:avLst/>
          </a:prstGeom>
        </p:spPr>
        <p:txBody>
          <a:bodyPr lIns="0" tIns="0" rIns="0" bIns="0" rtlCol="0" anchor="t">
            <a:spAutoFit/>
          </a:bodyPr>
          <a:lstStyle/>
          <a:p>
            <a:pPr algn="ctr">
              <a:lnSpc>
                <a:spcPts val="6889"/>
              </a:lnSpc>
            </a:pPr>
            <a:r>
              <a:rPr lang="en-US" sz="5299">
                <a:solidFill>
                  <a:srgbClr val="191919"/>
                </a:solidFill>
                <a:latin typeface="Paytone One"/>
                <a:ea typeface="Paytone One"/>
                <a:cs typeface="Paytone One"/>
                <a:sym typeface="Paytone One"/>
              </a:rPr>
              <a:t>VƯỢT QUA KHÓ KHĂN</a:t>
            </a:r>
          </a:p>
          <a:p>
            <a:pPr algn="ctr">
              <a:lnSpc>
                <a:spcPts val="6889"/>
              </a:lnSpc>
            </a:pPr>
            <a:r>
              <a:rPr lang="en-US" sz="5299">
                <a:solidFill>
                  <a:srgbClr val="191919"/>
                </a:solidFill>
                <a:latin typeface="Paytone One"/>
                <a:ea typeface="Paytone One"/>
                <a:cs typeface="Paytone One"/>
                <a:sym typeface="Paytone One"/>
              </a:rPr>
              <a:t>-Tiết 1-</a:t>
            </a:r>
          </a:p>
          <a:p>
            <a:pPr algn="ctr">
              <a:lnSpc>
                <a:spcPts val="6889"/>
              </a:lnSpc>
            </a:pPr>
            <a:endParaRPr lang="en-US" sz="5299">
              <a:solidFill>
                <a:srgbClr val="191919"/>
              </a:solidFill>
              <a:latin typeface="Paytone One"/>
              <a:ea typeface="Paytone One"/>
              <a:cs typeface="Paytone One"/>
              <a:sym typeface="Paytone One"/>
            </a:endParaRPr>
          </a:p>
        </p:txBody>
      </p:sp>
    </p:spTree>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97525" cy="10287000"/>
          </a:xfrm>
          <a:custGeom>
            <a:avLst/>
            <a:gdLst/>
            <a:ahLst/>
            <a:cxnLst/>
            <a:rect l="l" t="t" r="r" b="b"/>
            <a:pathLst>
              <a:path w="18297525" h="10287000">
                <a:moveTo>
                  <a:pt x="0" y="0"/>
                </a:moveTo>
                <a:lnTo>
                  <a:pt x="18297525" y="0"/>
                </a:lnTo>
                <a:lnTo>
                  <a:pt x="18297525" y="10287000"/>
                </a:lnTo>
                <a:lnTo>
                  <a:pt x="0" y="10287000"/>
                </a:lnTo>
                <a:lnTo>
                  <a:pt x="0" y="0"/>
                </a:lnTo>
                <a:close/>
              </a:path>
            </a:pathLst>
          </a:custGeom>
          <a:blipFill>
            <a:blip r:embed="rId3">
              <a:alphaModFix amt="69000"/>
              <a:extLst>
                <a:ext uri="{96DAC541-7B7A-43D3-8B79-37D633B846F1}">
                  <asvg:svgBlip xmlns="" xmlns:asvg="http://schemas.microsoft.com/office/drawing/2016/SVG/main" r:embed="rId4"/>
                </a:ext>
              </a:extLst>
            </a:blip>
            <a:stretch>
              <a:fillRect/>
            </a:stretch>
          </a:blipFill>
        </p:spPr>
      </p:sp>
      <p:sp>
        <p:nvSpPr>
          <p:cNvPr id="3" name="TextBox 3"/>
          <p:cNvSpPr txBox="1"/>
          <p:nvPr/>
        </p:nvSpPr>
        <p:spPr>
          <a:xfrm>
            <a:off x="1028700" y="1028700"/>
            <a:ext cx="6921182" cy="4076700"/>
          </a:xfrm>
          <a:prstGeom prst="rect">
            <a:avLst/>
          </a:prstGeom>
        </p:spPr>
        <p:txBody>
          <a:bodyPr lIns="0" tIns="0" rIns="0" bIns="0" rtlCol="0" anchor="t">
            <a:spAutoFit/>
          </a:bodyPr>
          <a:lstStyle/>
          <a:p>
            <a:pPr algn="ctr">
              <a:lnSpc>
                <a:spcPts val="11279"/>
              </a:lnSpc>
            </a:pPr>
            <a:r>
              <a:rPr lang="en-US" sz="9399" dirty="0">
                <a:solidFill>
                  <a:srgbClr val="191919"/>
                </a:solidFill>
                <a:latin typeface="DejaVu Serif"/>
                <a:ea typeface="DejaVu Serif"/>
                <a:cs typeface="DejaVu Serif"/>
                <a:sym typeface="DejaVu Serif"/>
              </a:rPr>
              <a:t>NỘI DUNG TIẾT HỌC</a:t>
            </a:r>
          </a:p>
          <a:p>
            <a:pPr algn="l">
              <a:lnSpc>
                <a:spcPts val="9600"/>
              </a:lnSpc>
            </a:pPr>
            <a:endParaRPr lang="en-US" sz="9399" dirty="0">
              <a:solidFill>
                <a:srgbClr val="191919"/>
              </a:solidFill>
              <a:latin typeface="DejaVu Serif"/>
              <a:ea typeface="DejaVu Serif"/>
              <a:cs typeface="DejaVu Serif"/>
              <a:sym typeface="DejaVu Serif"/>
            </a:endParaRPr>
          </a:p>
        </p:txBody>
      </p:sp>
      <p:sp>
        <p:nvSpPr>
          <p:cNvPr id="4" name="Freeform 4"/>
          <p:cNvSpPr/>
          <p:nvPr/>
        </p:nvSpPr>
        <p:spPr>
          <a:xfrm>
            <a:off x="9148762" y="1357303"/>
            <a:ext cx="820716" cy="784903"/>
          </a:xfrm>
          <a:custGeom>
            <a:avLst/>
            <a:gdLst/>
            <a:ahLst/>
            <a:cxnLst/>
            <a:rect l="l" t="t" r="r" b="b"/>
            <a:pathLst>
              <a:path w="820716" h="784903">
                <a:moveTo>
                  <a:pt x="0" y="0"/>
                </a:moveTo>
                <a:lnTo>
                  <a:pt x="820717" y="0"/>
                </a:lnTo>
                <a:lnTo>
                  <a:pt x="820717" y="784903"/>
                </a:lnTo>
                <a:lnTo>
                  <a:pt x="0" y="784903"/>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5" name="TextBox 5"/>
          <p:cNvSpPr txBox="1"/>
          <p:nvPr/>
        </p:nvSpPr>
        <p:spPr>
          <a:xfrm>
            <a:off x="9148762" y="1480963"/>
            <a:ext cx="815663" cy="632833"/>
          </a:xfrm>
          <a:prstGeom prst="rect">
            <a:avLst/>
          </a:prstGeom>
        </p:spPr>
        <p:txBody>
          <a:bodyPr lIns="0" tIns="0" rIns="0" bIns="0" rtlCol="0" anchor="t">
            <a:spAutoFit/>
          </a:bodyPr>
          <a:lstStyle/>
          <a:p>
            <a:pPr algn="ctr">
              <a:lnSpc>
                <a:spcPts val="5016"/>
              </a:lnSpc>
            </a:pPr>
            <a:r>
              <a:rPr lang="en-US" sz="4180">
                <a:solidFill>
                  <a:srgbClr val="191919"/>
                </a:solidFill>
                <a:latin typeface="Cabin"/>
                <a:ea typeface="Cabin"/>
                <a:cs typeface="Cabin"/>
                <a:sym typeface="Cabin"/>
              </a:rPr>
              <a:t>1</a:t>
            </a:r>
          </a:p>
        </p:txBody>
      </p:sp>
      <p:sp>
        <p:nvSpPr>
          <p:cNvPr id="6" name="Freeform 6"/>
          <p:cNvSpPr/>
          <p:nvPr/>
        </p:nvSpPr>
        <p:spPr>
          <a:xfrm>
            <a:off x="9559121" y="3456141"/>
            <a:ext cx="825479" cy="789458"/>
          </a:xfrm>
          <a:custGeom>
            <a:avLst/>
            <a:gdLst/>
            <a:ahLst/>
            <a:cxnLst/>
            <a:rect l="l" t="t" r="r" b="b"/>
            <a:pathLst>
              <a:path w="825479" h="789458">
                <a:moveTo>
                  <a:pt x="0" y="0"/>
                </a:moveTo>
                <a:lnTo>
                  <a:pt x="825479" y="0"/>
                </a:lnTo>
                <a:lnTo>
                  <a:pt x="825479" y="789458"/>
                </a:lnTo>
                <a:lnTo>
                  <a:pt x="0" y="789458"/>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7" name="TextBox 7"/>
          <p:cNvSpPr txBox="1"/>
          <p:nvPr/>
        </p:nvSpPr>
        <p:spPr>
          <a:xfrm>
            <a:off x="9568936" y="3534454"/>
            <a:ext cx="815663" cy="632833"/>
          </a:xfrm>
          <a:prstGeom prst="rect">
            <a:avLst/>
          </a:prstGeom>
        </p:spPr>
        <p:txBody>
          <a:bodyPr lIns="0" tIns="0" rIns="0" bIns="0" rtlCol="0" anchor="t">
            <a:spAutoFit/>
          </a:bodyPr>
          <a:lstStyle/>
          <a:p>
            <a:pPr algn="ctr">
              <a:lnSpc>
                <a:spcPts val="5016"/>
              </a:lnSpc>
            </a:pPr>
            <a:r>
              <a:rPr lang="en-US" sz="4180" dirty="0">
                <a:solidFill>
                  <a:srgbClr val="191919"/>
                </a:solidFill>
                <a:latin typeface="Cabin"/>
                <a:ea typeface="Cabin"/>
                <a:cs typeface="Cabin"/>
                <a:sym typeface="Cabin"/>
              </a:rPr>
              <a:t>a.</a:t>
            </a:r>
          </a:p>
        </p:txBody>
      </p:sp>
      <p:sp>
        <p:nvSpPr>
          <p:cNvPr id="8" name="Freeform 8"/>
          <p:cNvSpPr/>
          <p:nvPr/>
        </p:nvSpPr>
        <p:spPr>
          <a:xfrm>
            <a:off x="9556594" y="5588624"/>
            <a:ext cx="1011526" cy="967387"/>
          </a:xfrm>
          <a:custGeom>
            <a:avLst/>
            <a:gdLst/>
            <a:ahLst/>
            <a:cxnLst/>
            <a:rect l="l" t="t" r="r" b="b"/>
            <a:pathLst>
              <a:path w="1011526" h="967387">
                <a:moveTo>
                  <a:pt x="0" y="0"/>
                </a:moveTo>
                <a:lnTo>
                  <a:pt x="1011526" y="0"/>
                </a:lnTo>
                <a:lnTo>
                  <a:pt x="1011526" y="967387"/>
                </a:lnTo>
                <a:lnTo>
                  <a:pt x="0" y="967387"/>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9" name="TextBox 9"/>
          <p:cNvSpPr txBox="1"/>
          <p:nvPr/>
        </p:nvSpPr>
        <p:spPr>
          <a:xfrm>
            <a:off x="9654526" y="5759888"/>
            <a:ext cx="815663" cy="632833"/>
          </a:xfrm>
          <a:prstGeom prst="rect">
            <a:avLst/>
          </a:prstGeom>
        </p:spPr>
        <p:txBody>
          <a:bodyPr lIns="0" tIns="0" rIns="0" bIns="0" rtlCol="0" anchor="t">
            <a:spAutoFit/>
          </a:bodyPr>
          <a:lstStyle/>
          <a:p>
            <a:pPr algn="ctr">
              <a:lnSpc>
                <a:spcPts val="5016"/>
              </a:lnSpc>
            </a:pPr>
            <a:r>
              <a:rPr lang="en-US" sz="4180" dirty="0">
                <a:solidFill>
                  <a:srgbClr val="191919"/>
                </a:solidFill>
                <a:latin typeface="Cabin"/>
                <a:ea typeface="Cabin"/>
                <a:cs typeface="Cabin"/>
                <a:sym typeface="Cabin"/>
              </a:rPr>
              <a:t>b</a:t>
            </a:r>
          </a:p>
        </p:txBody>
      </p:sp>
      <p:sp>
        <p:nvSpPr>
          <p:cNvPr id="10" name="Freeform 10"/>
          <p:cNvSpPr/>
          <p:nvPr/>
        </p:nvSpPr>
        <p:spPr>
          <a:xfrm>
            <a:off x="9485956" y="7324225"/>
            <a:ext cx="956940" cy="915183"/>
          </a:xfrm>
          <a:custGeom>
            <a:avLst/>
            <a:gdLst/>
            <a:ahLst/>
            <a:cxnLst/>
            <a:rect l="l" t="t" r="r" b="b"/>
            <a:pathLst>
              <a:path w="956940" h="915183">
                <a:moveTo>
                  <a:pt x="0" y="0"/>
                </a:moveTo>
                <a:lnTo>
                  <a:pt x="956940" y="0"/>
                </a:lnTo>
                <a:lnTo>
                  <a:pt x="956940" y="915183"/>
                </a:lnTo>
                <a:lnTo>
                  <a:pt x="0" y="915183"/>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1" name="TextBox 11"/>
          <p:cNvSpPr txBox="1"/>
          <p:nvPr/>
        </p:nvSpPr>
        <p:spPr>
          <a:xfrm>
            <a:off x="9627233" y="7465400"/>
            <a:ext cx="815663" cy="632833"/>
          </a:xfrm>
          <a:prstGeom prst="rect">
            <a:avLst/>
          </a:prstGeom>
        </p:spPr>
        <p:txBody>
          <a:bodyPr lIns="0" tIns="0" rIns="0" bIns="0" rtlCol="0" anchor="t">
            <a:spAutoFit/>
          </a:bodyPr>
          <a:lstStyle/>
          <a:p>
            <a:pPr algn="ctr">
              <a:lnSpc>
                <a:spcPts val="5016"/>
              </a:lnSpc>
            </a:pPr>
            <a:r>
              <a:rPr lang="en-US" sz="4180">
                <a:solidFill>
                  <a:srgbClr val="191919"/>
                </a:solidFill>
                <a:latin typeface="Cabin"/>
                <a:ea typeface="Cabin"/>
                <a:cs typeface="Cabin"/>
                <a:sym typeface="Cabin"/>
              </a:rPr>
              <a:t>c</a:t>
            </a:r>
          </a:p>
        </p:txBody>
      </p:sp>
      <p:sp>
        <p:nvSpPr>
          <p:cNvPr id="12" name="TextBox 12"/>
          <p:cNvSpPr txBox="1"/>
          <p:nvPr/>
        </p:nvSpPr>
        <p:spPr>
          <a:xfrm>
            <a:off x="10248376" y="869151"/>
            <a:ext cx="6164502" cy="2586991"/>
          </a:xfrm>
          <a:prstGeom prst="rect">
            <a:avLst/>
          </a:prstGeom>
        </p:spPr>
        <p:txBody>
          <a:bodyPr lIns="0" tIns="0" rIns="0" bIns="0" rtlCol="0" anchor="t">
            <a:spAutoFit/>
          </a:bodyPr>
          <a:lstStyle/>
          <a:p>
            <a:pPr algn="l">
              <a:lnSpc>
                <a:spcPts val="5699"/>
              </a:lnSpc>
            </a:pPr>
            <a:r>
              <a:rPr lang="en-US" sz="3799" dirty="0" err="1">
                <a:solidFill>
                  <a:srgbClr val="191919"/>
                </a:solidFill>
                <a:latin typeface="Paytone One"/>
                <a:ea typeface="Paytone One"/>
                <a:cs typeface="Paytone One"/>
                <a:sym typeface="Paytone One"/>
              </a:rPr>
              <a:t>Tìm</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hiểu</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và</a:t>
            </a:r>
            <a:r>
              <a:rPr lang="en-US" sz="3799" dirty="0">
                <a:solidFill>
                  <a:srgbClr val="191919"/>
                </a:solidFill>
                <a:latin typeface="Paytone One"/>
                <a:ea typeface="Paytone One"/>
                <a:cs typeface="Paytone One"/>
                <a:sym typeface="Paytone One"/>
              </a:rPr>
              <a:t> chia </a:t>
            </a:r>
            <a:r>
              <a:rPr lang="en-US" sz="3799" dirty="0" err="1">
                <a:solidFill>
                  <a:srgbClr val="191919"/>
                </a:solidFill>
                <a:latin typeface="Paytone One"/>
                <a:ea typeface="Paytone One"/>
                <a:cs typeface="Paytone One"/>
                <a:sym typeface="Paytone One"/>
              </a:rPr>
              <a:t>sẻ</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về</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cách</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thức</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vượt</a:t>
            </a:r>
            <a:r>
              <a:rPr lang="en-US" sz="3799" dirty="0">
                <a:solidFill>
                  <a:srgbClr val="191919"/>
                </a:solidFill>
                <a:latin typeface="Paytone One"/>
                <a:ea typeface="Paytone One"/>
                <a:cs typeface="Paytone One"/>
                <a:sym typeface="Paytone One"/>
              </a:rPr>
              <a:t> qua </a:t>
            </a:r>
            <a:r>
              <a:rPr lang="en-US" sz="3799" dirty="0" err="1">
                <a:solidFill>
                  <a:srgbClr val="191919"/>
                </a:solidFill>
                <a:latin typeface="Paytone One"/>
                <a:ea typeface="Paytone One"/>
                <a:cs typeface="Paytone One"/>
                <a:sym typeface="Paytone One"/>
              </a:rPr>
              <a:t>khó</a:t>
            </a:r>
            <a:r>
              <a:rPr lang="en-US" sz="3799" dirty="0">
                <a:solidFill>
                  <a:srgbClr val="191919"/>
                </a:solidFill>
                <a:latin typeface="Paytone One"/>
                <a:ea typeface="Paytone One"/>
                <a:cs typeface="Paytone One"/>
                <a:sym typeface="Paytone One"/>
              </a:rPr>
              <a:t> </a:t>
            </a:r>
            <a:r>
              <a:rPr lang="en-US" sz="3799" dirty="0" err="1">
                <a:solidFill>
                  <a:srgbClr val="191919"/>
                </a:solidFill>
                <a:latin typeface="Paytone One"/>
                <a:ea typeface="Paytone One"/>
                <a:cs typeface="Paytone One"/>
                <a:sym typeface="Paytone One"/>
              </a:rPr>
              <a:t>khăn</a:t>
            </a:r>
            <a:endParaRPr lang="en-US" sz="3799" dirty="0">
              <a:solidFill>
                <a:srgbClr val="191919"/>
              </a:solidFill>
              <a:latin typeface="Paytone One"/>
              <a:ea typeface="Paytone One"/>
              <a:cs typeface="Paytone One"/>
              <a:sym typeface="Paytone One"/>
            </a:endParaRPr>
          </a:p>
          <a:p>
            <a:pPr algn="l">
              <a:lnSpc>
                <a:spcPts val="3600"/>
              </a:lnSpc>
            </a:pPr>
            <a:endParaRPr lang="en-US" sz="3799" dirty="0">
              <a:solidFill>
                <a:srgbClr val="191919"/>
              </a:solidFill>
              <a:latin typeface="Paytone One"/>
              <a:ea typeface="Paytone One"/>
              <a:cs typeface="Paytone One"/>
              <a:sym typeface="Paytone One"/>
            </a:endParaRPr>
          </a:p>
        </p:txBody>
      </p:sp>
      <p:sp>
        <p:nvSpPr>
          <p:cNvPr id="13" name="TextBox 13"/>
          <p:cNvSpPr txBox="1"/>
          <p:nvPr/>
        </p:nvSpPr>
        <p:spPr>
          <a:xfrm>
            <a:off x="10829981" y="2990850"/>
            <a:ext cx="6164502" cy="2065020"/>
          </a:xfrm>
          <a:prstGeom prst="rect">
            <a:avLst/>
          </a:prstGeom>
        </p:spPr>
        <p:txBody>
          <a:bodyPr lIns="0" tIns="0" rIns="0" bIns="0" rtlCol="0" anchor="t">
            <a:spAutoFit/>
          </a:bodyPr>
          <a:lstStyle/>
          <a:p>
            <a:pPr algn="l">
              <a:lnSpc>
                <a:spcPts val="4199"/>
              </a:lnSpc>
            </a:pPr>
            <a:r>
              <a:rPr lang="en-US" sz="2799" b="1" dirty="0" err="1">
                <a:solidFill>
                  <a:srgbClr val="191919"/>
                </a:solidFill>
                <a:latin typeface="Canva Sans Bold"/>
                <a:ea typeface="Canva Sans Bold"/>
                <a:cs typeface="Canva Sans Bold"/>
                <a:sym typeface="Canva Sans Bold"/>
              </a:rPr>
              <a:t>Kể</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về</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một</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tấm</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gương</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vượt</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khó</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mà</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em</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biết</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Những</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khó</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khăn</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họ</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đã</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gặp</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phải</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và</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cách</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họ</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đã</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vượt</a:t>
            </a:r>
            <a:r>
              <a:rPr lang="en-US" sz="2799" b="1" dirty="0">
                <a:solidFill>
                  <a:srgbClr val="191919"/>
                </a:solidFill>
                <a:latin typeface="Canva Sans Bold"/>
                <a:ea typeface="Canva Sans Bold"/>
                <a:cs typeface="Canva Sans Bold"/>
                <a:sym typeface="Canva Sans Bold"/>
              </a:rPr>
              <a:t> qua </a:t>
            </a:r>
            <a:r>
              <a:rPr lang="en-US" sz="2799" b="1" dirty="0" err="1">
                <a:solidFill>
                  <a:srgbClr val="191919"/>
                </a:solidFill>
                <a:latin typeface="Canva Sans Bold"/>
                <a:ea typeface="Canva Sans Bold"/>
                <a:cs typeface="Canva Sans Bold"/>
                <a:sym typeface="Canva Sans Bold"/>
              </a:rPr>
              <a:t>những</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khó</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khăn</a:t>
            </a:r>
            <a:r>
              <a:rPr lang="en-US" sz="2799" b="1" dirty="0">
                <a:solidFill>
                  <a:srgbClr val="191919"/>
                </a:solidFill>
                <a:latin typeface="Canva Sans Bold"/>
                <a:ea typeface="Canva Sans Bold"/>
                <a:cs typeface="Canva Sans Bold"/>
                <a:sym typeface="Canva Sans Bold"/>
              </a:rPr>
              <a:t> </a:t>
            </a:r>
            <a:r>
              <a:rPr lang="en-US" sz="2799" b="1" dirty="0" err="1">
                <a:solidFill>
                  <a:srgbClr val="191919"/>
                </a:solidFill>
                <a:latin typeface="Canva Sans Bold"/>
                <a:ea typeface="Canva Sans Bold"/>
                <a:cs typeface="Canva Sans Bold"/>
                <a:sym typeface="Canva Sans Bold"/>
              </a:rPr>
              <a:t>đó</a:t>
            </a:r>
            <a:r>
              <a:rPr lang="en-US" sz="2799" b="1" dirty="0">
                <a:solidFill>
                  <a:srgbClr val="191919"/>
                </a:solidFill>
                <a:latin typeface="Canva Sans Bold"/>
                <a:ea typeface="Canva Sans Bold"/>
                <a:cs typeface="Canva Sans Bold"/>
                <a:sym typeface="Canva Sans Bold"/>
              </a:rPr>
              <a:t> </a:t>
            </a:r>
          </a:p>
        </p:txBody>
      </p:sp>
      <p:sp>
        <p:nvSpPr>
          <p:cNvPr id="14" name="TextBox 14"/>
          <p:cNvSpPr txBox="1"/>
          <p:nvPr/>
        </p:nvSpPr>
        <p:spPr>
          <a:xfrm>
            <a:off x="10829981" y="5502899"/>
            <a:ext cx="6164502" cy="1061085"/>
          </a:xfrm>
          <a:prstGeom prst="rect">
            <a:avLst/>
          </a:prstGeom>
        </p:spPr>
        <p:txBody>
          <a:bodyPr lIns="0" tIns="0" rIns="0" bIns="0" rtlCol="0" anchor="t">
            <a:spAutoFit/>
          </a:bodyPr>
          <a:lstStyle/>
          <a:p>
            <a:pPr algn="l">
              <a:lnSpc>
                <a:spcPts val="4349"/>
              </a:lnSpc>
            </a:pPr>
            <a:r>
              <a:rPr lang="en-US" sz="2899" b="1" dirty="0">
                <a:solidFill>
                  <a:srgbClr val="191919"/>
                </a:solidFill>
                <a:latin typeface="Canva Sans Bold"/>
                <a:ea typeface="Canva Sans Bold"/>
                <a:cs typeface="Canva Sans Bold"/>
                <a:sym typeface="Canva Sans Bold"/>
              </a:rPr>
              <a:t>chia </a:t>
            </a:r>
            <a:r>
              <a:rPr lang="en-US" sz="2899" b="1" dirty="0" err="1">
                <a:solidFill>
                  <a:srgbClr val="191919"/>
                </a:solidFill>
                <a:latin typeface="Canva Sans Bold"/>
                <a:ea typeface="Canva Sans Bold"/>
                <a:cs typeface="Canva Sans Bold"/>
                <a:sym typeface="Canva Sans Bold"/>
              </a:rPr>
              <a:t>sẻ</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về</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những</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khó</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khăn</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mà</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em</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gặp</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phải</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cũng</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như</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cách</a:t>
            </a:r>
            <a:r>
              <a:rPr lang="en-US" sz="2899" b="1" dirty="0">
                <a:solidFill>
                  <a:srgbClr val="191919"/>
                </a:solidFill>
                <a:latin typeface="Canva Sans Bold"/>
                <a:ea typeface="Canva Sans Bold"/>
                <a:cs typeface="Canva Sans Bold"/>
                <a:sym typeface="Canva Sans Bold"/>
              </a:rPr>
              <a:t> </a:t>
            </a:r>
            <a:r>
              <a:rPr lang="en-US" sz="2899" b="1" dirty="0" err="1">
                <a:solidFill>
                  <a:srgbClr val="191919"/>
                </a:solidFill>
                <a:latin typeface="Canva Sans Bold"/>
                <a:ea typeface="Canva Sans Bold"/>
                <a:cs typeface="Canva Sans Bold"/>
                <a:sym typeface="Canva Sans Bold"/>
              </a:rPr>
              <a:t>vượt</a:t>
            </a:r>
            <a:r>
              <a:rPr lang="en-US" sz="2899" b="1" dirty="0">
                <a:solidFill>
                  <a:srgbClr val="191919"/>
                </a:solidFill>
                <a:latin typeface="Canva Sans Bold"/>
                <a:ea typeface="Canva Sans Bold"/>
                <a:cs typeface="Canva Sans Bold"/>
                <a:sym typeface="Canva Sans Bold"/>
              </a:rPr>
              <a:t> qua</a:t>
            </a:r>
          </a:p>
        </p:txBody>
      </p:sp>
      <p:sp>
        <p:nvSpPr>
          <p:cNvPr id="15" name="TextBox 15"/>
          <p:cNvSpPr txBox="1"/>
          <p:nvPr/>
        </p:nvSpPr>
        <p:spPr>
          <a:xfrm>
            <a:off x="10829981" y="7238500"/>
            <a:ext cx="6164502" cy="1497330"/>
          </a:xfrm>
          <a:prstGeom prst="rect">
            <a:avLst/>
          </a:prstGeom>
        </p:spPr>
        <p:txBody>
          <a:bodyPr lIns="0" tIns="0" rIns="0" bIns="0" rtlCol="0" anchor="t">
            <a:spAutoFit/>
          </a:bodyPr>
          <a:lstStyle/>
          <a:p>
            <a:pPr algn="l">
              <a:lnSpc>
                <a:spcPts val="4049"/>
              </a:lnSpc>
            </a:pPr>
            <a:r>
              <a:rPr lang="en-US" sz="2699" b="1" dirty="0" err="1">
                <a:solidFill>
                  <a:srgbClr val="191919"/>
                </a:solidFill>
                <a:latin typeface="Canva Sans Bold"/>
                <a:ea typeface="Canva Sans Bold"/>
                <a:cs typeface="Canva Sans Bold"/>
                <a:sym typeface="Canva Sans Bold"/>
              </a:rPr>
              <a:t>Lựa</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chọn</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một</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khó</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khăn</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của</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bạn</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trong</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nhóm</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và</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thảo</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luận</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đưa</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ra</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hướng</a:t>
            </a:r>
            <a:r>
              <a:rPr lang="en-US" sz="2699" b="1" dirty="0">
                <a:solidFill>
                  <a:srgbClr val="191919"/>
                </a:solidFill>
                <a:latin typeface="Canva Sans Bold"/>
                <a:ea typeface="Canva Sans Bold"/>
                <a:cs typeface="Canva Sans Bold"/>
                <a:sym typeface="Canva Sans Bold"/>
              </a:rPr>
              <a:t> </a:t>
            </a:r>
            <a:r>
              <a:rPr lang="en-US" sz="2699" b="1" dirty="0" err="1">
                <a:solidFill>
                  <a:srgbClr val="191919"/>
                </a:solidFill>
                <a:latin typeface="Canva Sans Bold"/>
                <a:ea typeface="Canva Sans Bold"/>
                <a:cs typeface="Canva Sans Bold"/>
                <a:sym typeface="Canva Sans Bold"/>
              </a:rPr>
              <a:t>vượt</a:t>
            </a:r>
            <a:r>
              <a:rPr lang="en-US" sz="2699" b="1" dirty="0">
                <a:solidFill>
                  <a:srgbClr val="191919"/>
                </a:solidFill>
                <a:latin typeface="Canva Sans Bold"/>
                <a:ea typeface="Canva Sans Bold"/>
                <a:cs typeface="Canva Sans Bold"/>
                <a:sym typeface="Canva Sans Bold"/>
              </a:rPr>
              <a:t> qua</a:t>
            </a:r>
          </a:p>
        </p:txBody>
      </p:sp>
      <p:sp>
        <p:nvSpPr>
          <p:cNvPr id="16" name="Freeform 16"/>
          <p:cNvSpPr/>
          <p:nvPr/>
        </p:nvSpPr>
        <p:spPr>
          <a:xfrm>
            <a:off x="3197739" y="5929960"/>
            <a:ext cx="2604251" cy="2604251"/>
          </a:xfrm>
          <a:custGeom>
            <a:avLst/>
            <a:gdLst/>
            <a:ahLst/>
            <a:cxnLst/>
            <a:rect l="l" t="t" r="r" b="b"/>
            <a:pathLst>
              <a:path w="2604251" h="2604251">
                <a:moveTo>
                  <a:pt x="0" y="0"/>
                </a:moveTo>
                <a:lnTo>
                  <a:pt x="2604251" y="0"/>
                </a:lnTo>
                <a:lnTo>
                  <a:pt x="2604251" y="2604251"/>
                </a:lnTo>
                <a:lnTo>
                  <a:pt x="0" y="2604251"/>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7" name="Freeform 17"/>
          <p:cNvSpPr/>
          <p:nvPr/>
        </p:nvSpPr>
        <p:spPr>
          <a:xfrm>
            <a:off x="1387407" y="6698736"/>
            <a:ext cx="4045288" cy="2559564"/>
          </a:xfrm>
          <a:custGeom>
            <a:avLst/>
            <a:gdLst/>
            <a:ahLst/>
            <a:cxnLst/>
            <a:rect l="l" t="t" r="r" b="b"/>
            <a:pathLst>
              <a:path w="4045288" h="2559564">
                <a:moveTo>
                  <a:pt x="0" y="0"/>
                </a:moveTo>
                <a:lnTo>
                  <a:pt x="4045287" y="0"/>
                </a:lnTo>
                <a:lnTo>
                  <a:pt x="4045287" y="2559564"/>
                </a:lnTo>
                <a:lnTo>
                  <a:pt x="0" y="255956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8" name="Freeform 18"/>
          <p:cNvSpPr/>
          <p:nvPr/>
        </p:nvSpPr>
        <p:spPr>
          <a:xfrm rot="-4296481">
            <a:off x="1057730" y="6366836"/>
            <a:ext cx="1099408" cy="1099408"/>
          </a:xfrm>
          <a:custGeom>
            <a:avLst/>
            <a:gdLst/>
            <a:ahLst/>
            <a:cxnLst/>
            <a:rect l="l" t="t" r="r" b="b"/>
            <a:pathLst>
              <a:path w="1099408" h="1099408">
                <a:moveTo>
                  <a:pt x="0" y="0"/>
                </a:moveTo>
                <a:lnTo>
                  <a:pt x="1099408" y="0"/>
                </a:lnTo>
                <a:lnTo>
                  <a:pt x="1099408" y="1099408"/>
                </a:lnTo>
                <a:lnTo>
                  <a:pt x="0" y="1099408"/>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9" name="Freeform 19"/>
          <p:cNvSpPr/>
          <p:nvPr/>
        </p:nvSpPr>
        <p:spPr>
          <a:xfrm>
            <a:off x="6103263" y="8385549"/>
            <a:ext cx="1565033" cy="512193"/>
          </a:xfrm>
          <a:custGeom>
            <a:avLst/>
            <a:gdLst/>
            <a:ahLst/>
            <a:cxnLst/>
            <a:rect l="l" t="t" r="r" b="b"/>
            <a:pathLst>
              <a:path w="1565033" h="512193">
                <a:moveTo>
                  <a:pt x="0" y="0"/>
                </a:moveTo>
                <a:lnTo>
                  <a:pt x="1565033" y="0"/>
                </a:lnTo>
                <a:lnTo>
                  <a:pt x="1565033" y="512193"/>
                </a:lnTo>
                <a:lnTo>
                  <a:pt x="0" y="512193"/>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20" name="Freeform 20"/>
          <p:cNvSpPr/>
          <p:nvPr/>
        </p:nvSpPr>
        <p:spPr>
          <a:xfrm rot="1003639">
            <a:off x="6134700" y="6760907"/>
            <a:ext cx="1267719" cy="1023395"/>
          </a:xfrm>
          <a:custGeom>
            <a:avLst/>
            <a:gdLst/>
            <a:ahLst/>
            <a:cxnLst/>
            <a:rect l="l" t="t" r="r" b="b"/>
            <a:pathLst>
              <a:path w="1267719" h="1023395">
                <a:moveTo>
                  <a:pt x="0" y="0"/>
                </a:moveTo>
                <a:lnTo>
                  <a:pt x="1267719" y="0"/>
                </a:lnTo>
                <a:lnTo>
                  <a:pt x="1267719" y="1023395"/>
                </a:lnTo>
                <a:lnTo>
                  <a:pt x="0" y="1023395"/>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21" name="Freeform 21"/>
          <p:cNvSpPr/>
          <p:nvPr/>
        </p:nvSpPr>
        <p:spPr>
          <a:xfrm>
            <a:off x="15378858" y="-294749"/>
            <a:ext cx="2382052" cy="1775712"/>
          </a:xfrm>
          <a:custGeom>
            <a:avLst/>
            <a:gdLst/>
            <a:ahLst/>
            <a:cxnLst/>
            <a:rect l="l" t="t" r="r" b="b"/>
            <a:pathLst>
              <a:path w="2382052" h="1775712">
                <a:moveTo>
                  <a:pt x="0" y="0"/>
                </a:moveTo>
                <a:lnTo>
                  <a:pt x="2382052" y="0"/>
                </a:lnTo>
                <a:lnTo>
                  <a:pt x="2382052" y="1775712"/>
                </a:lnTo>
                <a:lnTo>
                  <a:pt x="0" y="1775712"/>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22" name="Freeform 22"/>
          <p:cNvSpPr/>
          <p:nvPr/>
        </p:nvSpPr>
        <p:spPr>
          <a:xfrm rot="-1279601">
            <a:off x="17300285" y="1532012"/>
            <a:ext cx="1621691" cy="530735"/>
          </a:xfrm>
          <a:custGeom>
            <a:avLst/>
            <a:gdLst/>
            <a:ahLst/>
            <a:cxnLst/>
            <a:rect l="l" t="t" r="r" b="b"/>
            <a:pathLst>
              <a:path w="1621691" h="530735">
                <a:moveTo>
                  <a:pt x="0" y="0"/>
                </a:moveTo>
                <a:lnTo>
                  <a:pt x="1621691" y="0"/>
                </a:lnTo>
                <a:lnTo>
                  <a:pt x="1621691" y="530735"/>
                </a:lnTo>
                <a:lnTo>
                  <a:pt x="0" y="530735"/>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23" name="Freeform 23"/>
          <p:cNvSpPr/>
          <p:nvPr/>
        </p:nvSpPr>
        <p:spPr>
          <a:xfrm>
            <a:off x="11898327" y="-442711"/>
            <a:ext cx="2864600" cy="885422"/>
          </a:xfrm>
          <a:custGeom>
            <a:avLst/>
            <a:gdLst/>
            <a:ahLst/>
            <a:cxnLst/>
            <a:rect l="l" t="t" r="r" b="b"/>
            <a:pathLst>
              <a:path w="2864600" h="885422">
                <a:moveTo>
                  <a:pt x="0" y="0"/>
                </a:moveTo>
                <a:lnTo>
                  <a:pt x="2864600" y="0"/>
                </a:lnTo>
                <a:lnTo>
                  <a:pt x="2864600" y="885422"/>
                </a:lnTo>
                <a:lnTo>
                  <a:pt x="0" y="885422"/>
                </a:lnTo>
                <a:lnTo>
                  <a:pt x="0" y="0"/>
                </a:lnTo>
                <a:close/>
              </a:path>
            </a:pathLst>
          </a:custGeom>
          <a:blipFill>
            <a:blip r:embed="rId21">
              <a:extLst>
                <a:ext uri="{96DAC541-7B7A-43D3-8B79-37D633B846F1}">
                  <asvg:svgBlip xmlns="" xmlns:asvg="http://schemas.microsoft.com/office/drawing/2016/SVG/main" r:embed="rId22"/>
                </a:ext>
              </a:extLst>
            </a:blip>
            <a:stretch>
              <a:fillRect/>
            </a:stretch>
          </a:blipFill>
        </p:spPr>
      </p:sp>
    </p:spTree>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3829796" y="3418985"/>
            <a:ext cx="4912682" cy="4930611"/>
          </a:xfrm>
          <a:custGeom>
            <a:avLst/>
            <a:gdLst/>
            <a:ahLst/>
            <a:cxnLst/>
            <a:rect l="l" t="t" r="r" b="b"/>
            <a:pathLst>
              <a:path w="4912682" h="4930611">
                <a:moveTo>
                  <a:pt x="0" y="0"/>
                </a:moveTo>
                <a:lnTo>
                  <a:pt x="4912682" y="0"/>
                </a:lnTo>
                <a:lnTo>
                  <a:pt x="4912682" y="4930611"/>
                </a:lnTo>
                <a:lnTo>
                  <a:pt x="0" y="493061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0197809" y="3272675"/>
            <a:ext cx="4912682" cy="4930611"/>
          </a:xfrm>
          <a:custGeom>
            <a:avLst/>
            <a:gdLst/>
            <a:ahLst/>
            <a:cxnLst/>
            <a:rect l="l" t="t" r="r" b="b"/>
            <a:pathLst>
              <a:path w="4912682" h="4930611">
                <a:moveTo>
                  <a:pt x="0" y="0"/>
                </a:moveTo>
                <a:lnTo>
                  <a:pt x="4912682" y="0"/>
                </a:lnTo>
                <a:lnTo>
                  <a:pt x="4912682" y="4930611"/>
                </a:lnTo>
                <a:lnTo>
                  <a:pt x="0" y="493061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5403211" y="3312339"/>
            <a:ext cx="1765852" cy="545809"/>
          </a:xfrm>
          <a:custGeom>
            <a:avLst/>
            <a:gdLst/>
            <a:ahLst/>
            <a:cxnLst/>
            <a:rect l="l" t="t" r="r" b="b"/>
            <a:pathLst>
              <a:path w="1765852" h="545809">
                <a:moveTo>
                  <a:pt x="0" y="0"/>
                </a:moveTo>
                <a:lnTo>
                  <a:pt x="1765852" y="0"/>
                </a:lnTo>
                <a:lnTo>
                  <a:pt x="1765852" y="545809"/>
                </a:lnTo>
                <a:lnTo>
                  <a:pt x="0" y="54580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11774712" y="3030919"/>
            <a:ext cx="1758877" cy="562841"/>
          </a:xfrm>
          <a:custGeom>
            <a:avLst/>
            <a:gdLst/>
            <a:ahLst/>
            <a:cxnLst/>
            <a:rect l="l" t="t" r="r" b="b"/>
            <a:pathLst>
              <a:path w="1758877" h="562841">
                <a:moveTo>
                  <a:pt x="0" y="0"/>
                </a:moveTo>
                <a:lnTo>
                  <a:pt x="1758877" y="0"/>
                </a:lnTo>
                <a:lnTo>
                  <a:pt x="1758877" y="562841"/>
                </a:lnTo>
                <a:lnTo>
                  <a:pt x="0" y="56284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6397752" y="7630563"/>
            <a:ext cx="1193172" cy="1145445"/>
          </a:xfrm>
          <a:custGeom>
            <a:avLst/>
            <a:gdLst/>
            <a:ahLst/>
            <a:cxnLst/>
            <a:rect l="l" t="t" r="r" b="b"/>
            <a:pathLst>
              <a:path w="1193172" h="1145445">
                <a:moveTo>
                  <a:pt x="0" y="0"/>
                </a:moveTo>
                <a:lnTo>
                  <a:pt x="1193171" y="0"/>
                </a:lnTo>
                <a:lnTo>
                  <a:pt x="1193171" y="1145445"/>
                </a:lnTo>
                <a:lnTo>
                  <a:pt x="0" y="1145445"/>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a:off x="13976538" y="8911972"/>
            <a:ext cx="859964" cy="879146"/>
          </a:xfrm>
          <a:custGeom>
            <a:avLst/>
            <a:gdLst/>
            <a:ahLst/>
            <a:cxnLst/>
            <a:rect l="l" t="t" r="r" b="b"/>
            <a:pathLst>
              <a:path w="859964" h="879146">
                <a:moveTo>
                  <a:pt x="0" y="0"/>
                </a:moveTo>
                <a:lnTo>
                  <a:pt x="859965" y="0"/>
                </a:lnTo>
                <a:lnTo>
                  <a:pt x="859965" y="879146"/>
                </a:lnTo>
                <a:lnTo>
                  <a:pt x="0" y="879146"/>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a:off x="14726968" y="9492570"/>
            <a:ext cx="666739" cy="666739"/>
          </a:xfrm>
          <a:custGeom>
            <a:avLst/>
            <a:gdLst/>
            <a:ahLst/>
            <a:cxnLst/>
            <a:rect l="l" t="t" r="r" b="b"/>
            <a:pathLst>
              <a:path w="666739" h="666739">
                <a:moveTo>
                  <a:pt x="0" y="0"/>
                </a:moveTo>
                <a:lnTo>
                  <a:pt x="666739" y="0"/>
                </a:lnTo>
                <a:lnTo>
                  <a:pt x="666739" y="666739"/>
                </a:lnTo>
                <a:lnTo>
                  <a:pt x="0" y="666739"/>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6420594">
            <a:off x="8099190" y="8097929"/>
            <a:ext cx="586251" cy="1724267"/>
          </a:xfrm>
          <a:custGeom>
            <a:avLst/>
            <a:gdLst/>
            <a:ahLst/>
            <a:cxnLst/>
            <a:rect l="l" t="t" r="r" b="b"/>
            <a:pathLst>
              <a:path w="586251" h="1724267">
                <a:moveTo>
                  <a:pt x="0" y="0"/>
                </a:moveTo>
                <a:lnTo>
                  <a:pt x="586250" y="0"/>
                </a:lnTo>
                <a:lnTo>
                  <a:pt x="586250" y="1724266"/>
                </a:lnTo>
                <a:lnTo>
                  <a:pt x="0" y="1724266"/>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a:off x="1028700" y="1772281"/>
            <a:ext cx="2136062" cy="1821479"/>
          </a:xfrm>
          <a:custGeom>
            <a:avLst/>
            <a:gdLst/>
            <a:ahLst/>
            <a:cxnLst/>
            <a:rect l="l" t="t" r="r" b="b"/>
            <a:pathLst>
              <a:path w="2136062" h="1821479">
                <a:moveTo>
                  <a:pt x="0" y="0"/>
                </a:moveTo>
                <a:lnTo>
                  <a:pt x="2136062" y="0"/>
                </a:lnTo>
                <a:lnTo>
                  <a:pt x="2136062" y="1821479"/>
                </a:lnTo>
                <a:lnTo>
                  <a:pt x="0" y="182147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rot="296649">
            <a:off x="4410419" y="9387056"/>
            <a:ext cx="1842337" cy="854174"/>
          </a:xfrm>
          <a:custGeom>
            <a:avLst/>
            <a:gdLst/>
            <a:ahLst/>
            <a:cxnLst/>
            <a:rect l="l" t="t" r="r" b="b"/>
            <a:pathLst>
              <a:path w="1842337" h="854174">
                <a:moveTo>
                  <a:pt x="0" y="0"/>
                </a:moveTo>
                <a:lnTo>
                  <a:pt x="1842337" y="0"/>
                </a:lnTo>
                <a:lnTo>
                  <a:pt x="1842337" y="854174"/>
                </a:lnTo>
                <a:lnTo>
                  <a:pt x="0" y="854174"/>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Freeform 13"/>
          <p:cNvSpPr/>
          <p:nvPr/>
        </p:nvSpPr>
        <p:spPr>
          <a:xfrm rot="1003639">
            <a:off x="11161934" y="9196010"/>
            <a:ext cx="1474366" cy="1190215"/>
          </a:xfrm>
          <a:custGeom>
            <a:avLst/>
            <a:gdLst/>
            <a:ahLst/>
            <a:cxnLst/>
            <a:rect l="l" t="t" r="r" b="b"/>
            <a:pathLst>
              <a:path w="1474366" h="1190215">
                <a:moveTo>
                  <a:pt x="0" y="0"/>
                </a:moveTo>
                <a:lnTo>
                  <a:pt x="1474366" y="0"/>
                </a:lnTo>
                <a:lnTo>
                  <a:pt x="1474366" y="1190215"/>
                </a:lnTo>
                <a:lnTo>
                  <a:pt x="0" y="1190215"/>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4" name="Freeform 14"/>
          <p:cNvSpPr/>
          <p:nvPr/>
        </p:nvSpPr>
        <p:spPr>
          <a:xfrm>
            <a:off x="0" y="4028123"/>
            <a:ext cx="4333439" cy="4399431"/>
          </a:xfrm>
          <a:custGeom>
            <a:avLst/>
            <a:gdLst/>
            <a:ahLst/>
            <a:cxnLst/>
            <a:rect l="l" t="t" r="r" b="b"/>
            <a:pathLst>
              <a:path w="4333439" h="4399431">
                <a:moveTo>
                  <a:pt x="0" y="0"/>
                </a:moveTo>
                <a:lnTo>
                  <a:pt x="4333439" y="0"/>
                </a:lnTo>
                <a:lnTo>
                  <a:pt x="4333439" y="4399431"/>
                </a:lnTo>
                <a:lnTo>
                  <a:pt x="0" y="4399431"/>
                </a:lnTo>
                <a:lnTo>
                  <a:pt x="0" y="0"/>
                </a:lnTo>
                <a:close/>
              </a:path>
            </a:pathLst>
          </a:custGeom>
          <a:blipFill>
            <a:blip r:embed="rId24"/>
            <a:stretch>
              <a:fillRect/>
            </a:stretch>
          </a:blipFill>
        </p:spPr>
      </p:sp>
      <p:sp>
        <p:nvSpPr>
          <p:cNvPr id="15" name="Freeform 15"/>
          <p:cNvSpPr/>
          <p:nvPr/>
        </p:nvSpPr>
        <p:spPr>
          <a:xfrm>
            <a:off x="14273589" y="6120025"/>
            <a:ext cx="3751253" cy="4459142"/>
          </a:xfrm>
          <a:custGeom>
            <a:avLst/>
            <a:gdLst/>
            <a:ahLst/>
            <a:cxnLst/>
            <a:rect l="l" t="t" r="r" b="b"/>
            <a:pathLst>
              <a:path w="3751253" h="4459142">
                <a:moveTo>
                  <a:pt x="0" y="0"/>
                </a:moveTo>
                <a:lnTo>
                  <a:pt x="3751253" y="0"/>
                </a:lnTo>
                <a:lnTo>
                  <a:pt x="3751253" y="4459142"/>
                </a:lnTo>
                <a:lnTo>
                  <a:pt x="0" y="4459142"/>
                </a:lnTo>
                <a:lnTo>
                  <a:pt x="0" y="0"/>
                </a:lnTo>
                <a:close/>
              </a:path>
            </a:pathLst>
          </a:custGeom>
          <a:blipFill>
            <a:blip r:embed="rId25"/>
            <a:stretch>
              <a:fillRect/>
            </a:stretch>
          </a:blipFill>
        </p:spPr>
      </p:sp>
      <p:sp>
        <p:nvSpPr>
          <p:cNvPr id="16" name="TextBox 16"/>
          <p:cNvSpPr txBox="1"/>
          <p:nvPr/>
        </p:nvSpPr>
        <p:spPr>
          <a:xfrm>
            <a:off x="3834094" y="370985"/>
            <a:ext cx="11559613" cy="3048000"/>
          </a:xfrm>
          <a:prstGeom prst="rect">
            <a:avLst/>
          </a:prstGeom>
        </p:spPr>
        <p:txBody>
          <a:bodyPr lIns="0" tIns="0" rIns="0" bIns="0" rtlCol="0" anchor="t">
            <a:spAutoFit/>
          </a:bodyPr>
          <a:lstStyle/>
          <a:p>
            <a:pPr algn="ctr">
              <a:lnSpc>
                <a:spcPts val="7046"/>
              </a:lnSpc>
            </a:pPr>
            <a:r>
              <a:rPr lang="en-US" sz="5871" b="1">
                <a:solidFill>
                  <a:srgbClr val="E94578"/>
                </a:solidFill>
                <a:latin typeface="Cabin Bold"/>
                <a:ea typeface="Cabin Bold"/>
                <a:cs typeface="Cabin Bold"/>
                <a:sym typeface="Cabin Bold"/>
              </a:rPr>
              <a:t>THẢO LUẬN NHÓM</a:t>
            </a:r>
          </a:p>
          <a:p>
            <a:pPr algn="ctr">
              <a:lnSpc>
                <a:spcPts val="5155"/>
              </a:lnSpc>
            </a:pPr>
            <a:r>
              <a:rPr lang="en-US" sz="4296" b="1">
                <a:solidFill>
                  <a:srgbClr val="191919"/>
                </a:solidFill>
                <a:latin typeface="Cabin Bold"/>
                <a:ea typeface="Cabin Bold"/>
                <a:cs typeface="Cabin Bold"/>
                <a:sym typeface="Cabin Bold"/>
              </a:rPr>
              <a:t>Thảo luận và thực hiện nhiệm vụ sau trong 5 phút ( nhóm trưởng tổng hợp và trình bày)</a:t>
            </a:r>
          </a:p>
          <a:p>
            <a:pPr algn="ctr">
              <a:lnSpc>
                <a:spcPts val="6874"/>
              </a:lnSpc>
            </a:pPr>
            <a:endParaRPr lang="en-US" sz="4296" b="1">
              <a:solidFill>
                <a:srgbClr val="191919"/>
              </a:solidFill>
              <a:latin typeface="Cabin Bold"/>
              <a:ea typeface="Cabin Bold"/>
              <a:cs typeface="Cabin Bold"/>
              <a:sym typeface="Cabin Bold"/>
            </a:endParaRPr>
          </a:p>
        </p:txBody>
      </p:sp>
      <p:sp>
        <p:nvSpPr>
          <p:cNvPr id="17" name="TextBox 17"/>
          <p:cNvSpPr txBox="1"/>
          <p:nvPr/>
        </p:nvSpPr>
        <p:spPr>
          <a:xfrm>
            <a:off x="4377038" y="4370450"/>
            <a:ext cx="3712538" cy="2989581"/>
          </a:xfrm>
          <a:prstGeom prst="rect">
            <a:avLst/>
          </a:prstGeom>
        </p:spPr>
        <p:txBody>
          <a:bodyPr lIns="0" tIns="0" rIns="0" bIns="0" rtlCol="0" anchor="t">
            <a:spAutoFit/>
          </a:bodyPr>
          <a:lstStyle/>
          <a:p>
            <a:pPr algn="ctr">
              <a:lnSpc>
                <a:spcPts val="5979"/>
              </a:lnSpc>
            </a:pPr>
            <a:r>
              <a:rPr lang="en-US" sz="4599" b="1">
                <a:solidFill>
                  <a:srgbClr val="191919"/>
                </a:solidFill>
                <a:latin typeface="Cabin Bold"/>
                <a:ea typeface="Cabin Bold"/>
                <a:cs typeface="Cabin Bold"/>
                <a:sym typeface="Cabin Bold"/>
              </a:rPr>
              <a:t>Kể về một tấm gương vượt khó mà em biết</a:t>
            </a:r>
          </a:p>
        </p:txBody>
      </p:sp>
      <p:sp>
        <p:nvSpPr>
          <p:cNvPr id="18" name="TextBox 18"/>
          <p:cNvSpPr txBox="1"/>
          <p:nvPr/>
        </p:nvSpPr>
        <p:spPr>
          <a:xfrm>
            <a:off x="10197809" y="4158360"/>
            <a:ext cx="4862528" cy="3413760"/>
          </a:xfrm>
          <a:prstGeom prst="rect">
            <a:avLst/>
          </a:prstGeom>
        </p:spPr>
        <p:txBody>
          <a:bodyPr lIns="0" tIns="0" rIns="0" bIns="0" rtlCol="0" anchor="t">
            <a:spAutoFit/>
          </a:bodyPr>
          <a:lstStyle/>
          <a:p>
            <a:pPr algn="ctr">
              <a:lnSpc>
                <a:spcPts val="5459"/>
              </a:lnSpc>
            </a:pPr>
            <a:r>
              <a:rPr lang="en-US" sz="4199" b="1">
                <a:solidFill>
                  <a:srgbClr val="191919"/>
                </a:solidFill>
                <a:latin typeface="Cabin Bold"/>
                <a:ea typeface="Cabin Bold"/>
                <a:cs typeface="Cabin Bold"/>
                <a:sym typeface="Cabin Bold"/>
              </a:rPr>
              <a:t>Họ đã gặp khó khăn gì và cách thức họ vượt qua khó khăn đó?</a:t>
            </a:r>
          </a:p>
          <a:p>
            <a:pPr algn="ctr">
              <a:lnSpc>
                <a:spcPts val="5459"/>
              </a:lnSpc>
            </a:pPr>
            <a:endParaRPr lang="en-US" sz="4199" b="1">
              <a:solidFill>
                <a:srgbClr val="191919"/>
              </a:solidFill>
              <a:latin typeface="Cabin Bold"/>
              <a:ea typeface="Cabin Bold"/>
              <a:cs typeface="Cabin Bold"/>
              <a:sym typeface="Cabin Bold"/>
            </a:endParaRPr>
          </a:p>
        </p:txBody>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4088394" y="-457657"/>
            <a:ext cx="5777576" cy="4496005"/>
          </a:xfrm>
          <a:custGeom>
            <a:avLst/>
            <a:gdLst/>
            <a:ahLst/>
            <a:cxnLst/>
            <a:rect l="l" t="t" r="r" b="b"/>
            <a:pathLst>
              <a:path w="5777576" h="4496005">
                <a:moveTo>
                  <a:pt x="0" y="0"/>
                </a:moveTo>
                <a:lnTo>
                  <a:pt x="5777577" y="0"/>
                </a:lnTo>
                <a:lnTo>
                  <a:pt x="5777577" y="4496005"/>
                </a:lnTo>
                <a:lnTo>
                  <a:pt x="0" y="449600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579846" y="606396"/>
            <a:ext cx="6679454" cy="7842054"/>
          </a:xfrm>
          <a:prstGeom prst="rect">
            <a:avLst/>
          </a:prstGeom>
          <a:solidFill>
            <a:srgbClr val="FFFFFF"/>
          </a:solidFill>
        </p:spPr>
      </p:sp>
      <p:sp>
        <p:nvSpPr>
          <p:cNvPr id="5" name="Freeform 5"/>
          <p:cNvSpPr/>
          <p:nvPr/>
        </p:nvSpPr>
        <p:spPr>
          <a:xfrm>
            <a:off x="12744830" y="281739"/>
            <a:ext cx="2349486" cy="649313"/>
          </a:xfrm>
          <a:custGeom>
            <a:avLst/>
            <a:gdLst/>
            <a:ahLst/>
            <a:cxnLst/>
            <a:rect l="l" t="t" r="r" b="b"/>
            <a:pathLst>
              <a:path w="2349486" h="649313">
                <a:moveTo>
                  <a:pt x="0" y="0"/>
                </a:moveTo>
                <a:lnTo>
                  <a:pt x="2349486" y="0"/>
                </a:lnTo>
                <a:lnTo>
                  <a:pt x="2349486" y="649313"/>
                </a:lnTo>
                <a:lnTo>
                  <a:pt x="0" y="6493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478797">
            <a:off x="7187680" y="778644"/>
            <a:ext cx="2561400" cy="1145644"/>
          </a:xfrm>
          <a:custGeom>
            <a:avLst/>
            <a:gdLst/>
            <a:ahLst/>
            <a:cxnLst/>
            <a:rect l="l" t="t" r="r" b="b"/>
            <a:pathLst>
              <a:path w="2561400" h="1145644">
                <a:moveTo>
                  <a:pt x="0" y="0"/>
                </a:moveTo>
                <a:lnTo>
                  <a:pt x="2561400" y="0"/>
                </a:lnTo>
                <a:lnTo>
                  <a:pt x="2561400" y="1145644"/>
                </a:lnTo>
                <a:lnTo>
                  <a:pt x="0" y="114564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41094">
            <a:off x="1505303" y="-619727"/>
            <a:ext cx="2742931" cy="2538458"/>
          </a:xfrm>
          <a:custGeom>
            <a:avLst/>
            <a:gdLst/>
            <a:ahLst/>
            <a:cxnLst/>
            <a:rect l="l" t="t" r="r" b="b"/>
            <a:pathLst>
              <a:path w="2742931" h="2538458">
                <a:moveTo>
                  <a:pt x="0" y="0"/>
                </a:moveTo>
                <a:lnTo>
                  <a:pt x="2742931" y="0"/>
                </a:lnTo>
                <a:lnTo>
                  <a:pt x="2742931" y="2538458"/>
                </a:lnTo>
                <a:lnTo>
                  <a:pt x="0" y="253845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rot="-915387">
            <a:off x="6473034" y="8118516"/>
            <a:ext cx="1912388" cy="886652"/>
          </a:xfrm>
          <a:custGeom>
            <a:avLst/>
            <a:gdLst/>
            <a:ahLst/>
            <a:cxnLst/>
            <a:rect l="l" t="t" r="r" b="b"/>
            <a:pathLst>
              <a:path w="1912388" h="886652">
                <a:moveTo>
                  <a:pt x="0" y="0"/>
                </a:moveTo>
                <a:lnTo>
                  <a:pt x="1912388" y="0"/>
                </a:lnTo>
                <a:lnTo>
                  <a:pt x="1912388" y="886652"/>
                </a:lnTo>
                <a:lnTo>
                  <a:pt x="0" y="8866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87979">
            <a:off x="1410436" y="8151441"/>
            <a:ext cx="2770089" cy="1641907"/>
          </a:xfrm>
          <a:custGeom>
            <a:avLst/>
            <a:gdLst/>
            <a:ahLst/>
            <a:cxnLst/>
            <a:rect l="l" t="t" r="r" b="b"/>
            <a:pathLst>
              <a:path w="2770089" h="1641907">
                <a:moveTo>
                  <a:pt x="0" y="0"/>
                </a:moveTo>
                <a:lnTo>
                  <a:pt x="2770089" y="0"/>
                </a:lnTo>
                <a:lnTo>
                  <a:pt x="2770089" y="1641907"/>
                </a:lnTo>
                <a:lnTo>
                  <a:pt x="0" y="164190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0" name="Group 10"/>
          <p:cNvGrpSpPr/>
          <p:nvPr/>
        </p:nvGrpSpPr>
        <p:grpSpPr>
          <a:xfrm>
            <a:off x="8809211" y="7011735"/>
            <a:ext cx="9249796" cy="1940782"/>
            <a:chOff x="0" y="0"/>
            <a:chExt cx="2436160" cy="511152"/>
          </a:xfrm>
        </p:grpSpPr>
        <p:sp>
          <p:nvSpPr>
            <p:cNvPr id="11" name="Freeform 11"/>
            <p:cNvSpPr/>
            <p:nvPr/>
          </p:nvSpPr>
          <p:spPr>
            <a:xfrm>
              <a:off x="0" y="0"/>
              <a:ext cx="2436160" cy="511152"/>
            </a:xfrm>
            <a:custGeom>
              <a:avLst/>
              <a:gdLst/>
              <a:ahLst/>
              <a:cxnLst/>
              <a:rect l="l" t="t" r="r" b="b"/>
              <a:pathLst>
                <a:path w="2436160" h="511152">
                  <a:moveTo>
                    <a:pt x="0" y="0"/>
                  </a:moveTo>
                  <a:lnTo>
                    <a:pt x="2436160" y="0"/>
                  </a:lnTo>
                  <a:lnTo>
                    <a:pt x="2436160" y="511152"/>
                  </a:lnTo>
                  <a:lnTo>
                    <a:pt x="0" y="511152"/>
                  </a:lnTo>
                  <a:close/>
                </a:path>
              </a:pathLst>
            </a:custGeom>
            <a:solidFill>
              <a:srgbClr val="FFFFFF"/>
            </a:solidFill>
          </p:spPr>
        </p:sp>
        <p:sp>
          <p:nvSpPr>
            <p:cNvPr id="12" name="TextBox 12"/>
            <p:cNvSpPr txBox="1"/>
            <p:nvPr/>
          </p:nvSpPr>
          <p:spPr>
            <a:xfrm>
              <a:off x="0" y="-104775"/>
              <a:ext cx="2436160" cy="615927"/>
            </a:xfrm>
            <a:prstGeom prst="rect">
              <a:avLst/>
            </a:prstGeom>
          </p:spPr>
          <p:txBody>
            <a:bodyPr lIns="50800" tIns="50800" rIns="50800" bIns="50800" rtlCol="0" anchor="ctr"/>
            <a:lstStyle/>
            <a:p>
              <a:pPr algn="ctr">
                <a:lnSpc>
                  <a:spcPts val="5249"/>
                </a:lnSpc>
              </a:pPr>
              <a:r>
                <a:rPr lang="en-US" sz="3499">
                  <a:solidFill>
                    <a:srgbClr val="000000"/>
                  </a:solidFill>
                  <a:latin typeface="Paytone One"/>
                  <a:ea typeface="Paytone One"/>
                  <a:cs typeface="Paytone One"/>
                  <a:sym typeface="Paytone One"/>
                </a:rPr>
                <a:t>Mạc Đỉnh Chi vượt khó trong học tập trở thành quan đại thần thời Trần</a:t>
              </a:r>
            </a:p>
            <a:p>
              <a:pPr algn="ctr">
                <a:lnSpc>
                  <a:spcPts val="3600"/>
                </a:lnSpc>
              </a:pPr>
              <a:endParaRPr lang="en-US" sz="3499">
                <a:solidFill>
                  <a:srgbClr val="000000"/>
                </a:solidFill>
                <a:latin typeface="Paytone One"/>
                <a:ea typeface="Paytone One"/>
                <a:cs typeface="Paytone One"/>
                <a:sym typeface="Paytone One"/>
              </a:endParaRPr>
            </a:p>
          </p:txBody>
        </p:sp>
      </p:grpSp>
      <p:sp>
        <p:nvSpPr>
          <p:cNvPr id="13" name="TextBox 13"/>
          <p:cNvSpPr txBox="1"/>
          <p:nvPr/>
        </p:nvSpPr>
        <p:spPr>
          <a:xfrm>
            <a:off x="767656" y="1912810"/>
            <a:ext cx="9708335" cy="5229225"/>
          </a:xfrm>
          <a:prstGeom prst="rect">
            <a:avLst/>
          </a:prstGeom>
        </p:spPr>
        <p:txBody>
          <a:bodyPr lIns="0" tIns="0" rIns="0" bIns="0" rtlCol="0" anchor="t">
            <a:spAutoFit/>
          </a:bodyPr>
          <a:lstStyle/>
          <a:p>
            <a:pPr algn="ctr">
              <a:lnSpc>
                <a:spcPts val="13799"/>
              </a:lnSpc>
            </a:pPr>
            <a:r>
              <a:rPr lang="en-US" sz="11499" b="1">
                <a:solidFill>
                  <a:srgbClr val="191919"/>
                </a:solidFill>
                <a:latin typeface="Cabin Bold"/>
                <a:ea typeface="Cabin Bold"/>
                <a:cs typeface="Cabin Bold"/>
                <a:sym typeface="Cabin Bold"/>
              </a:rPr>
              <a:t>a. Những tấm gương vượt khó</a:t>
            </a:r>
          </a:p>
        </p:txBody>
      </p:sp>
      <p:sp>
        <p:nvSpPr>
          <p:cNvPr id="14" name="Freeform 14"/>
          <p:cNvSpPr/>
          <p:nvPr/>
        </p:nvSpPr>
        <p:spPr>
          <a:xfrm>
            <a:off x="10860731" y="1028700"/>
            <a:ext cx="6116452" cy="5852059"/>
          </a:xfrm>
          <a:custGeom>
            <a:avLst/>
            <a:gdLst/>
            <a:ahLst/>
            <a:cxnLst/>
            <a:rect l="l" t="t" r="r" b="b"/>
            <a:pathLst>
              <a:path w="6116452" h="5852059">
                <a:moveTo>
                  <a:pt x="0" y="0"/>
                </a:moveTo>
                <a:lnTo>
                  <a:pt x="6116452" y="0"/>
                </a:lnTo>
                <a:lnTo>
                  <a:pt x="6116452" y="5852059"/>
                </a:lnTo>
                <a:lnTo>
                  <a:pt x="0" y="5852059"/>
                </a:lnTo>
                <a:lnTo>
                  <a:pt x="0" y="0"/>
                </a:lnTo>
                <a:close/>
              </a:path>
            </a:pathLst>
          </a:custGeom>
          <a:blipFill>
            <a:blip r:embed="rId16"/>
            <a:stretch>
              <a:fillRect r="-40443"/>
            </a:stretch>
          </a:blipFill>
          <a:ln w="85725" cap="sq">
            <a:solidFill>
              <a:srgbClr val="000000"/>
            </a:solidFill>
            <a:prstDash val="solid"/>
            <a:miter/>
          </a:ln>
        </p:spPr>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4088394" y="-457657"/>
            <a:ext cx="5777576" cy="4496005"/>
          </a:xfrm>
          <a:custGeom>
            <a:avLst/>
            <a:gdLst/>
            <a:ahLst/>
            <a:cxnLst/>
            <a:rect l="l" t="t" r="r" b="b"/>
            <a:pathLst>
              <a:path w="5777576" h="4496005">
                <a:moveTo>
                  <a:pt x="0" y="0"/>
                </a:moveTo>
                <a:lnTo>
                  <a:pt x="5777577" y="0"/>
                </a:lnTo>
                <a:lnTo>
                  <a:pt x="5777577" y="4496005"/>
                </a:lnTo>
                <a:lnTo>
                  <a:pt x="0" y="449600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579846" y="606396"/>
            <a:ext cx="6679454" cy="9680604"/>
          </a:xfrm>
          <a:prstGeom prst="rect">
            <a:avLst/>
          </a:prstGeom>
          <a:solidFill>
            <a:srgbClr val="FFFFFF"/>
          </a:solidFill>
        </p:spPr>
      </p:sp>
      <p:sp>
        <p:nvSpPr>
          <p:cNvPr id="5" name="Freeform 5"/>
          <p:cNvSpPr/>
          <p:nvPr/>
        </p:nvSpPr>
        <p:spPr>
          <a:xfrm>
            <a:off x="12744830" y="281739"/>
            <a:ext cx="2349486" cy="649313"/>
          </a:xfrm>
          <a:custGeom>
            <a:avLst/>
            <a:gdLst/>
            <a:ahLst/>
            <a:cxnLst/>
            <a:rect l="l" t="t" r="r" b="b"/>
            <a:pathLst>
              <a:path w="2349486" h="649313">
                <a:moveTo>
                  <a:pt x="0" y="0"/>
                </a:moveTo>
                <a:lnTo>
                  <a:pt x="2349486" y="0"/>
                </a:lnTo>
                <a:lnTo>
                  <a:pt x="2349486" y="649313"/>
                </a:lnTo>
                <a:lnTo>
                  <a:pt x="0" y="6493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478797">
            <a:off x="7187680" y="778644"/>
            <a:ext cx="2561400" cy="1145644"/>
          </a:xfrm>
          <a:custGeom>
            <a:avLst/>
            <a:gdLst/>
            <a:ahLst/>
            <a:cxnLst/>
            <a:rect l="l" t="t" r="r" b="b"/>
            <a:pathLst>
              <a:path w="2561400" h="1145644">
                <a:moveTo>
                  <a:pt x="0" y="0"/>
                </a:moveTo>
                <a:lnTo>
                  <a:pt x="2561400" y="0"/>
                </a:lnTo>
                <a:lnTo>
                  <a:pt x="2561400" y="1145644"/>
                </a:lnTo>
                <a:lnTo>
                  <a:pt x="0" y="114564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41094">
            <a:off x="1505303" y="-619727"/>
            <a:ext cx="2742931" cy="2538458"/>
          </a:xfrm>
          <a:custGeom>
            <a:avLst/>
            <a:gdLst/>
            <a:ahLst/>
            <a:cxnLst/>
            <a:rect l="l" t="t" r="r" b="b"/>
            <a:pathLst>
              <a:path w="2742931" h="2538458">
                <a:moveTo>
                  <a:pt x="0" y="0"/>
                </a:moveTo>
                <a:lnTo>
                  <a:pt x="2742931" y="0"/>
                </a:lnTo>
                <a:lnTo>
                  <a:pt x="2742931" y="2538458"/>
                </a:lnTo>
                <a:lnTo>
                  <a:pt x="0" y="253845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rot="-915387">
            <a:off x="6473034" y="8118516"/>
            <a:ext cx="1912388" cy="886652"/>
          </a:xfrm>
          <a:custGeom>
            <a:avLst/>
            <a:gdLst/>
            <a:ahLst/>
            <a:cxnLst/>
            <a:rect l="l" t="t" r="r" b="b"/>
            <a:pathLst>
              <a:path w="1912388" h="886652">
                <a:moveTo>
                  <a:pt x="0" y="0"/>
                </a:moveTo>
                <a:lnTo>
                  <a:pt x="1912388" y="0"/>
                </a:lnTo>
                <a:lnTo>
                  <a:pt x="1912388" y="886652"/>
                </a:lnTo>
                <a:lnTo>
                  <a:pt x="0" y="8866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87979">
            <a:off x="1410436" y="8151441"/>
            <a:ext cx="2770089" cy="1641907"/>
          </a:xfrm>
          <a:custGeom>
            <a:avLst/>
            <a:gdLst/>
            <a:ahLst/>
            <a:cxnLst/>
            <a:rect l="l" t="t" r="r" b="b"/>
            <a:pathLst>
              <a:path w="2770089" h="1641907">
                <a:moveTo>
                  <a:pt x="0" y="0"/>
                </a:moveTo>
                <a:lnTo>
                  <a:pt x="2770089" y="0"/>
                </a:lnTo>
                <a:lnTo>
                  <a:pt x="2770089" y="1641907"/>
                </a:lnTo>
                <a:lnTo>
                  <a:pt x="0" y="164190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a:off x="10755882" y="1219736"/>
            <a:ext cx="6327381" cy="4484531"/>
          </a:xfrm>
          <a:custGeom>
            <a:avLst/>
            <a:gdLst/>
            <a:ahLst/>
            <a:cxnLst/>
            <a:rect l="l" t="t" r="r" b="b"/>
            <a:pathLst>
              <a:path w="6327381" h="4484531">
                <a:moveTo>
                  <a:pt x="0" y="0"/>
                </a:moveTo>
                <a:lnTo>
                  <a:pt x="6327381" y="0"/>
                </a:lnTo>
                <a:lnTo>
                  <a:pt x="6327381" y="4484531"/>
                </a:lnTo>
                <a:lnTo>
                  <a:pt x="0" y="4484531"/>
                </a:lnTo>
                <a:lnTo>
                  <a:pt x="0" y="0"/>
                </a:lnTo>
                <a:close/>
              </a:path>
            </a:pathLst>
          </a:custGeom>
          <a:blipFill>
            <a:blip r:embed="rId16"/>
            <a:stretch>
              <a:fillRect/>
            </a:stretch>
          </a:blipFill>
          <a:ln w="95250" cap="rnd">
            <a:solidFill>
              <a:srgbClr val="000000"/>
            </a:solidFill>
            <a:prstDash val="solid"/>
            <a:round/>
          </a:ln>
        </p:spPr>
      </p:sp>
      <p:sp>
        <p:nvSpPr>
          <p:cNvPr id="11" name="Freeform 11"/>
          <p:cNvSpPr/>
          <p:nvPr/>
        </p:nvSpPr>
        <p:spPr>
          <a:xfrm>
            <a:off x="10755882" y="5992951"/>
            <a:ext cx="6327381" cy="3913408"/>
          </a:xfrm>
          <a:custGeom>
            <a:avLst/>
            <a:gdLst/>
            <a:ahLst/>
            <a:cxnLst/>
            <a:rect l="l" t="t" r="r" b="b"/>
            <a:pathLst>
              <a:path w="6327381" h="3913408">
                <a:moveTo>
                  <a:pt x="0" y="0"/>
                </a:moveTo>
                <a:lnTo>
                  <a:pt x="6327381" y="0"/>
                </a:lnTo>
                <a:lnTo>
                  <a:pt x="6327381" y="3913408"/>
                </a:lnTo>
                <a:lnTo>
                  <a:pt x="0" y="3913408"/>
                </a:lnTo>
                <a:lnTo>
                  <a:pt x="0" y="0"/>
                </a:lnTo>
                <a:close/>
              </a:path>
            </a:pathLst>
          </a:custGeom>
          <a:blipFill>
            <a:blip r:embed="rId17"/>
            <a:stretch>
              <a:fillRect t="-7297" b="-7297"/>
            </a:stretch>
          </a:blipFill>
          <a:ln w="104775" cap="rnd">
            <a:solidFill>
              <a:srgbClr val="000000"/>
            </a:solidFill>
            <a:prstDash val="solid"/>
            <a:round/>
          </a:ln>
        </p:spPr>
      </p:sp>
      <p:grpSp>
        <p:nvGrpSpPr>
          <p:cNvPr id="12" name="Group 12"/>
          <p:cNvGrpSpPr/>
          <p:nvPr/>
        </p:nvGrpSpPr>
        <p:grpSpPr>
          <a:xfrm>
            <a:off x="1028700" y="606396"/>
            <a:ext cx="8787502" cy="9299963"/>
            <a:chOff x="0" y="0"/>
            <a:chExt cx="2314404" cy="2449373"/>
          </a:xfrm>
        </p:grpSpPr>
        <p:sp>
          <p:nvSpPr>
            <p:cNvPr id="13" name="Freeform 13"/>
            <p:cNvSpPr/>
            <p:nvPr/>
          </p:nvSpPr>
          <p:spPr>
            <a:xfrm>
              <a:off x="0" y="0"/>
              <a:ext cx="2314404" cy="2449373"/>
            </a:xfrm>
            <a:custGeom>
              <a:avLst/>
              <a:gdLst/>
              <a:ahLst/>
              <a:cxnLst/>
              <a:rect l="l" t="t" r="r" b="b"/>
              <a:pathLst>
                <a:path w="2314404" h="2449373">
                  <a:moveTo>
                    <a:pt x="0" y="0"/>
                  </a:moveTo>
                  <a:lnTo>
                    <a:pt x="2314404" y="0"/>
                  </a:lnTo>
                  <a:lnTo>
                    <a:pt x="2314404" y="2449373"/>
                  </a:lnTo>
                  <a:lnTo>
                    <a:pt x="0" y="2449373"/>
                  </a:lnTo>
                  <a:close/>
                </a:path>
              </a:pathLst>
            </a:custGeom>
            <a:solidFill>
              <a:srgbClr val="FFFFFF"/>
            </a:solidFill>
            <a:ln w="104775" cap="sq">
              <a:solidFill>
                <a:srgbClr val="000000"/>
              </a:solidFill>
              <a:prstDash val="lgDash"/>
              <a:miter/>
            </a:ln>
          </p:spPr>
        </p:sp>
        <p:sp>
          <p:nvSpPr>
            <p:cNvPr id="14" name="TextBox 14"/>
            <p:cNvSpPr txBox="1"/>
            <p:nvPr/>
          </p:nvSpPr>
          <p:spPr>
            <a:xfrm>
              <a:off x="0" y="-76200"/>
              <a:ext cx="2314404" cy="2525573"/>
            </a:xfrm>
            <a:prstGeom prst="rect">
              <a:avLst/>
            </a:prstGeom>
          </p:spPr>
          <p:txBody>
            <a:bodyPr lIns="50800" tIns="50800" rIns="50800" bIns="50800" rtlCol="0" anchor="ctr"/>
            <a:lstStyle/>
            <a:p>
              <a:pPr algn="ctr">
                <a:lnSpc>
                  <a:spcPts val="3600"/>
                </a:lnSpc>
              </a:pPr>
              <a:endParaRPr/>
            </a:p>
          </p:txBody>
        </p:sp>
      </p:grpSp>
      <p:sp>
        <p:nvSpPr>
          <p:cNvPr id="15" name="TextBox 15"/>
          <p:cNvSpPr txBox="1"/>
          <p:nvPr/>
        </p:nvSpPr>
        <p:spPr>
          <a:xfrm>
            <a:off x="1797885" y="1558288"/>
            <a:ext cx="7346115" cy="7700012"/>
          </a:xfrm>
          <a:prstGeom prst="rect">
            <a:avLst/>
          </a:prstGeom>
        </p:spPr>
        <p:txBody>
          <a:bodyPr lIns="0" tIns="0" rIns="0" bIns="0" rtlCol="0" anchor="t">
            <a:spAutoFit/>
          </a:bodyPr>
          <a:lstStyle/>
          <a:p>
            <a:pPr algn="ctr">
              <a:lnSpc>
                <a:spcPts val="8714"/>
              </a:lnSpc>
            </a:pPr>
            <a:r>
              <a:rPr lang="en-US" sz="6224" b="1">
                <a:solidFill>
                  <a:srgbClr val="5E5DC2"/>
                </a:solidFill>
                <a:latin typeface="Canva Sans Bold"/>
                <a:ea typeface="Canva Sans Bold"/>
                <a:cs typeface="Canva Sans Bold"/>
                <a:sym typeface="Canva Sans Bold"/>
              </a:rPr>
              <a:t>NGUYỄN NGỌC KÝ</a:t>
            </a:r>
            <a:r>
              <a:rPr lang="en-US" sz="6224" b="1">
                <a:solidFill>
                  <a:srgbClr val="000000"/>
                </a:solidFill>
                <a:latin typeface="Canva Sans Bold"/>
                <a:ea typeface="Canva Sans Bold"/>
                <a:cs typeface="Canva Sans Bold"/>
                <a:sym typeface="Canva Sans Bold"/>
              </a:rPr>
              <a:t> là tấm gương sáng về sự </a:t>
            </a:r>
            <a:r>
              <a:rPr lang="en-US" sz="6224" b="1">
                <a:solidFill>
                  <a:srgbClr val="EB717B"/>
                </a:solidFill>
                <a:latin typeface="Canva Sans Bold"/>
                <a:ea typeface="Canva Sans Bold"/>
                <a:cs typeface="Canva Sans Bold"/>
                <a:sym typeface="Canva Sans Bold"/>
              </a:rPr>
              <a:t>TỰ VƯỢT QUA KHÓ KHĂN</a:t>
            </a:r>
            <a:r>
              <a:rPr lang="en-US" sz="6224" b="1">
                <a:solidFill>
                  <a:srgbClr val="000000"/>
                </a:solidFill>
                <a:latin typeface="Canva Sans Bold"/>
                <a:ea typeface="Canva Sans Bold"/>
                <a:cs typeface="Canva Sans Bold"/>
                <a:sym typeface="Canva Sans Bold"/>
              </a:rPr>
              <a:t> để ta học tập và noi theo.</a:t>
            </a:r>
          </a:p>
          <a:p>
            <a:pPr algn="ctr">
              <a:lnSpc>
                <a:spcPts val="8714"/>
              </a:lnSpc>
            </a:pPr>
            <a:endParaRPr lang="en-US" sz="6224" b="1">
              <a:solidFill>
                <a:srgbClr val="000000"/>
              </a:solidFill>
              <a:latin typeface="Canva Sans Bold"/>
              <a:ea typeface="Canva Sans Bold"/>
              <a:cs typeface="Canva Sans Bold"/>
              <a:sym typeface="Canva Sans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4088394" y="-457657"/>
            <a:ext cx="5777576" cy="4496005"/>
          </a:xfrm>
          <a:custGeom>
            <a:avLst/>
            <a:gdLst/>
            <a:ahLst/>
            <a:cxnLst/>
            <a:rect l="l" t="t" r="r" b="b"/>
            <a:pathLst>
              <a:path w="5777576" h="4496005">
                <a:moveTo>
                  <a:pt x="0" y="0"/>
                </a:moveTo>
                <a:lnTo>
                  <a:pt x="5777577" y="0"/>
                </a:lnTo>
                <a:lnTo>
                  <a:pt x="5777577" y="4496005"/>
                </a:lnTo>
                <a:lnTo>
                  <a:pt x="0" y="449600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579846" y="606396"/>
            <a:ext cx="6679454" cy="7842054"/>
          </a:xfrm>
          <a:prstGeom prst="rect">
            <a:avLst/>
          </a:prstGeom>
          <a:solidFill>
            <a:srgbClr val="FFFFFF"/>
          </a:solidFill>
        </p:spPr>
      </p:sp>
      <p:sp>
        <p:nvSpPr>
          <p:cNvPr id="5" name="Freeform 5"/>
          <p:cNvSpPr/>
          <p:nvPr/>
        </p:nvSpPr>
        <p:spPr>
          <a:xfrm>
            <a:off x="12744830" y="281739"/>
            <a:ext cx="2349486" cy="649313"/>
          </a:xfrm>
          <a:custGeom>
            <a:avLst/>
            <a:gdLst/>
            <a:ahLst/>
            <a:cxnLst/>
            <a:rect l="l" t="t" r="r" b="b"/>
            <a:pathLst>
              <a:path w="2349486" h="649313">
                <a:moveTo>
                  <a:pt x="0" y="0"/>
                </a:moveTo>
                <a:lnTo>
                  <a:pt x="2349486" y="0"/>
                </a:lnTo>
                <a:lnTo>
                  <a:pt x="2349486" y="649313"/>
                </a:lnTo>
                <a:lnTo>
                  <a:pt x="0" y="6493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478797">
            <a:off x="7187680" y="778644"/>
            <a:ext cx="2561400" cy="1145644"/>
          </a:xfrm>
          <a:custGeom>
            <a:avLst/>
            <a:gdLst/>
            <a:ahLst/>
            <a:cxnLst/>
            <a:rect l="l" t="t" r="r" b="b"/>
            <a:pathLst>
              <a:path w="2561400" h="1145644">
                <a:moveTo>
                  <a:pt x="0" y="0"/>
                </a:moveTo>
                <a:lnTo>
                  <a:pt x="2561400" y="0"/>
                </a:lnTo>
                <a:lnTo>
                  <a:pt x="2561400" y="1145644"/>
                </a:lnTo>
                <a:lnTo>
                  <a:pt x="0" y="114564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41094">
            <a:off x="1505303" y="-619727"/>
            <a:ext cx="2742931" cy="2538458"/>
          </a:xfrm>
          <a:custGeom>
            <a:avLst/>
            <a:gdLst/>
            <a:ahLst/>
            <a:cxnLst/>
            <a:rect l="l" t="t" r="r" b="b"/>
            <a:pathLst>
              <a:path w="2742931" h="2538458">
                <a:moveTo>
                  <a:pt x="0" y="0"/>
                </a:moveTo>
                <a:lnTo>
                  <a:pt x="2742931" y="0"/>
                </a:lnTo>
                <a:lnTo>
                  <a:pt x="2742931" y="2538458"/>
                </a:lnTo>
                <a:lnTo>
                  <a:pt x="0" y="253845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rot="-915387">
            <a:off x="6473034" y="8118516"/>
            <a:ext cx="1912388" cy="886652"/>
          </a:xfrm>
          <a:custGeom>
            <a:avLst/>
            <a:gdLst/>
            <a:ahLst/>
            <a:cxnLst/>
            <a:rect l="l" t="t" r="r" b="b"/>
            <a:pathLst>
              <a:path w="1912388" h="886652">
                <a:moveTo>
                  <a:pt x="0" y="0"/>
                </a:moveTo>
                <a:lnTo>
                  <a:pt x="1912388" y="0"/>
                </a:lnTo>
                <a:lnTo>
                  <a:pt x="1912388" y="886652"/>
                </a:lnTo>
                <a:lnTo>
                  <a:pt x="0" y="8866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87979">
            <a:off x="1410436" y="8151441"/>
            <a:ext cx="2770089" cy="1641907"/>
          </a:xfrm>
          <a:custGeom>
            <a:avLst/>
            <a:gdLst/>
            <a:ahLst/>
            <a:cxnLst/>
            <a:rect l="l" t="t" r="r" b="b"/>
            <a:pathLst>
              <a:path w="2770089" h="1641907">
                <a:moveTo>
                  <a:pt x="0" y="0"/>
                </a:moveTo>
                <a:lnTo>
                  <a:pt x="2770089" y="0"/>
                </a:lnTo>
                <a:lnTo>
                  <a:pt x="2770089" y="1641907"/>
                </a:lnTo>
                <a:lnTo>
                  <a:pt x="0" y="164190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0" name="Group 10"/>
          <p:cNvGrpSpPr/>
          <p:nvPr/>
        </p:nvGrpSpPr>
        <p:grpSpPr>
          <a:xfrm>
            <a:off x="2269033" y="2401381"/>
            <a:ext cx="6656865" cy="5230769"/>
            <a:chOff x="0" y="0"/>
            <a:chExt cx="1753248" cy="1377651"/>
          </a:xfrm>
        </p:grpSpPr>
        <p:sp>
          <p:nvSpPr>
            <p:cNvPr id="11" name="Freeform 11"/>
            <p:cNvSpPr/>
            <p:nvPr/>
          </p:nvSpPr>
          <p:spPr>
            <a:xfrm>
              <a:off x="0" y="0"/>
              <a:ext cx="1753248" cy="1377651"/>
            </a:xfrm>
            <a:custGeom>
              <a:avLst/>
              <a:gdLst/>
              <a:ahLst/>
              <a:cxnLst/>
              <a:rect l="l" t="t" r="r" b="b"/>
              <a:pathLst>
                <a:path w="1753248" h="1377651">
                  <a:moveTo>
                    <a:pt x="37216" y="0"/>
                  </a:moveTo>
                  <a:lnTo>
                    <a:pt x="1716032" y="0"/>
                  </a:lnTo>
                  <a:cubicBezTo>
                    <a:pt x="1736586" y="0"/>
                    <a:pt x="1753248" y="16662"/>
                    <a:pt x="1753248" y="37216"/>
                  </a:cubicBezTo>
                  <a:lnTo>
                    <a:pt x="1753248" y="1340435"/>
                  </a:lnTo>
                  <a:cubicBezTo>
                    <a:pt x="1753248" y="1360989"/>
                    <a:pt x="1736586" y="1377651"/>
                    <a:pt x="1716032" y="1377651"/>
                  </a:cubicBezTo>
                  <a:lnTo>
                    <a:pt x="37216" y="1377651"/>
                  </a:lnTo>
                  <a:cubicBezTo>
                    <a:pt x="16662" y="1377651"/>
                    <a:pt x="0" y="1360989"/>
                    <a:pt x="0" y="1340435"/>
                  </a:cubicBezTo>
                  <a:lnTo>
                    <a:pt x="0" y="37216"/>
                  </a:lnTo>
                  <a:cubicBezTo>
                    <a:pt x="0" y="16662"/>
                    <a:pt x="16662" y="0"/>
                    <a:pt x="37216" y="0"/>
                  </a:cubicBezTo>
                  <a:close/>
                </a:path>
              </a:pathLst>
            </a:custGeom>
            <a:solidFill>
              <a:srgbClr val="FFFFFF"/>
            </a:solidFill>
            <a:ln w="66675" cap="rnd">
              <a:solidFill>
                <a:srgbClr val="000000"/>
              </a:solidFill>
              <a:prstDash val="lgDash"/>
              <a:round/>
            </a:ln>
          </p:spPr>
        </p:sp>
        <p:sp>
          <p:nvSpPr>
            <p:cNvPr id="12" name="TextBox 12"/>
            <p:cNvSpPr txBox="1"/>
            <p:nvPr/>
          </p:nvSpPr>
          <p:spPr>
            <a:xfrm>
              <a:off x="0" y="-76200"/>
              <a:ext cx="1753248" cy="1453851"/>
            </a:xfrm>
            <a:prstGeom prst="rect">
              <a:avLst/>
            </a:prstGeom>
          </p:spPr>
          <p:txBody>
            <a:bodyPr lIns="50800" tIns="50800" rIns="50800" bIns="50800" rtlCol="0" anchor="ctr"/>
            <a:lstStyle/>
            <a:p>
              <a:pPr algn="ctr">
                <a:lnSpc>
                  <a:spcPts val="3600"/>
                </a:lnSpc>
              </a:pPr>
              <a:endParaRPr/>
            </a:p>
          </p:txBody>
        </p:sp>
      </p:grpSp>
      <p:sp>
        <p:nvSpPr>
          <p:cNvPr id="13" name="TextBox 13"/>
          <p:cNvSpPr txBox="1"/>
          <p:nvPr/>
        </p:nvSpPr>
        <p:spPr>
          <a:xfrm>
            <a:off x="2795480" y="2847447"/>
            <a:ext cx="5297999" cy="4348162"/>
          </a:xfrm>
          <a:prstGeom prst="rect">
            <a:avLst/>
          </a:prstGeom>
        </p:spPr>
        <p:txBody>
          <a:bodyPr lIns="0" tIns="0" rIns="0" bIns="0" rtlCol="0" anchor="t">
            <a:spAutoFit/>
          </a:bodyPr>
          <a:lstStyle/>
          <a:p>
            <a:pPr algn="ctr">
              <a:lnSpc>
                <a:spcPts val="6899"/>
              </a:lnSpc>
            </a:pPr>
            <a:r>
              <a:rPr lang="en-US" sz="5749" b="1">
                <a:solidFill>
                  <a:srgbClr val="191919"/>
                </a:solidFill>
                <a:latin typeface="Cabin Bold"/>
                <a:ea typeface="Cabin Bold"/>
                <a:cs typeface="Cabin Bold"/>
                <a:sym typeface="Cabin Bold"/>
              </a:rPr>
              <a:t>Nguyễn Công Hùng dù liệt toàn thân vẫn là hiệp sĩ công nghệ thông tin </a:t>
            </a:r>
          </a:p>
        </p:txBody>
      </p:sp>
      <p:sp>
        <p:nvSpPr>
          <p:cNvPr id="14" name="Freeform 14"/>
          <p:cNvSpPr/>
          <p:nvPr/>
        </p:nvSpPr>
        <p:spPr>
          <a:xfrm>
            <a:off x="10809936" y="1351466"/>
            <a:ext cx="6219273" cy="5813539"/>
          </a:xfrm>
          <a:custGeom>
            <a:avLst/>
            <a:gdLst/>
            <a:ahLst/>
            <a:cxnLst/>
            <a:rect l="l" t="t" r="r" b="b"/>
            <a:pathLst>
              <a:path w="6219273" h="5813539">
                <a:moveTo>
                  <a:pt x="0" y="0"/>
                </a:moveTo>
                <a:lnTo>
                  <a:pt x="6219273" y="0"/>
                </a:lnTo>
                <a:lnTo>
                  <a:pt x="6219273" y="5813539"/>
                </a:lnTo>
                <a:lnTo>
                  <a:pt x="0" y="5813539"/>
                </a:lnTo>
                <a:lnTo>
                  <a:pt x="0" y="0"/>
                </a:lnTo>
                <a:close/>
              </a:path>
            </a:pathLst>
          </a:custGeom>
          <a:blipFill>
            <a:blip r:embed="rId16"/>
            <a:stretch>
              <a:fillRect r="-31559"/>
            </a:stretch>
          </a:blipFill>
          <a:ln w="85725" cap="rnd">
            <a:solidFill>
              <a:srgbClr val="000000"/>
            </a:solidFill>
            <a:prstDash val="solid"/>
            <a:round/>
          </a:ln>
        </p:spPr>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4088394" y="-457657"/>
            <a:ext cx="5777576" cy="4496005"/>
          </a:xfrm>
          <a:custGeom>
            <a:avLst/>
            <a:gdLst/>
            <a:ahLst/>
            <a:cxnLst/>
            <a:rect l="l" t="t" r="r" b="b"/>
            <a:pathLst>
              <a:path w="5777576" h="4496005">
                <a:moveTo>
                  <a:pt x="0" y="0"/>
                </a:moveTo>
                <a:lnTo>
                  <a:pt x="5777577" y="0"/>
                </a:lnTo>
                <a:lnTo>
                  <a:pt x="5777577" y="4496005"/>
                </a:lnTo>
                <a:lnTo>
                  <a:pt x="0" y="449600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579846" y="606396"/>
            <a:ext cx="6679454" cy="7842054"/>
          </a:xfrm>
          <a:prstGeom prst="rect">
            <a:avLst/>
          </a:prstGeom>
          <a:solidFill>
            <a:srgbClr val="FFFFFF"/>
          </a:solidFill>
        </p:spPr>
      </p:sp>
      <p:sp>
        <p:nvSpPr>
          <p:cNvPr id="5" name="Freeform 5"/>
          <p:cNvSpPr/>
          <p:nvPr/>
        </p:nvSpPr>
        <p:spPr>
          <a:xfrm>
            <a:off x="12744830" y="281739"/>
            <a:ext cx="2349486" cy="649313"/>
          </a:xfrm>
          <a:custGeom>
            <a:avLst/>
            <a:gdLst/>
            <a:ahLst/>
            <a:cxnLst/>
            <a:rect l="l" t="t" r="r" b="b"/>
            <a:pathLst>
              <a:path w="2349486" h="649313">
                <a:moveTo>
                  <a:pt x="0" y="0"/>
                </a:moveTo>
                <a:lnTo>
                  <a:pt x="2349486" y="0"/>
                </a:lnTo>
                <a:lnTo>
                  <a:pt x="2349486" y="649313"/>
                </a:lnTo>
                <a:lnTo>
                  <a:pt x="0" y="6493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478797">
            <a:off x="7187680" y="778644"/>
            <a:ext cx="2561400" cy="1145644"/>
          </a:xfrm>
          <a:custGeom>
            <a:avLst/>
            <a:gdLst/>
            <a:ahLst/>
            <a:cxnLst/>
            <a:rect l="l" t="t" r="r" b="b"/>
            <a:pathLst>
              <a:path w="2561400" h="1145644">
                <a:moveTo>
                  <a:pt x="0" y="0"/>
                </a:moveTo>
                <a:lnTo>
                  <a:pt x="2561400" y="0"/>
                </a:lnTo>
                <a:lnTo>
                  <a:pt x="2561400" y="1145644"/>
                </a:lnTo>
                <a:lnTo>
                  <a:pt x="0" y="114564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41094">
            <a:off x="1505303" y="-619727"/>
            <a:ext cx="2742931" cy="2538458"/>
          </a:xfrm>
          <a:custGeom>
            <a:avLst/>
            <a:gdLst/>
            <a:ahLst/>
            <a:cxnLst/>
            <a:rect l="l" t="t" r="r" b="b"/>
            <a:pathLst>
              <a:path w="2742931" h="2538458">
                <a:moveTo>
                  <a:pt x="0" y="0"/>
                </a:moveTo>
                <a:lnTo>
                  <a:pt x="2742931" y="0"/>
                </a:lnTo>
                <a:lnTo>
                  <a:pt x="2742931" y="2538458"/>
                </a:lnTo>
                <a:lnTo>
                  <a:pt x="0" y="253845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rot="-915387">
            <a:off x="6473034" y="8118516"/>
            <a:ext cx="1912388" cy="886652"/>
          </a:xfrm>
          <a:custGeom>
            <a:avLst/>
            <a:gdLst/>
            <a:ahLst/>
            <a:cxnLst/>
            <a:rect l="l" t="t" r="r" b="b"/>
            <a:pathLst>
              <a:path w="1912388" h="886652">
                <a:moveTo>
                  <a:pt x="0" y="0"/>
                </a:moveTo>
                <a:lnTo>
                  <a:pt x="1912388" y="0"/>
                </a:lnTo>
                <a:lnTo>
                  <a:pt x="1912388" y="886652"/>
                </a:lnTo>
                <a:lnTo>
                  <a:pt x="0" y="8866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87979">
            <a:off x="1410436" y="8151441"/>
            <a:ext cx="2770089" cy="1641907"/>
          </a:xfrm>
          <a:custGeom>
            <a:avLst/>
            <a:gdLst/>
            <a:ahLst/>
            <a:cxnLst/>
            <a:rect l="l" t="t" r="r" b="b"/>
            <a:pathLst>
              <a:path w="2770089" h="1641907">
                <a:moveTo>
                  <a:pt x="0" y="0"/>
                </a:moveTo>
                <a:lnTo>
                  <a:pt x="2770089" y="0"/>
                </a:lnTo>
                <a:lnTo>
                  <a:pt x="2770089" y="1641907"/>
                </a:lnTo>
                <a:lnTo>
                  <a:pt x="0" y="164190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a:off x="10942107" y="1028700"/>
            <a:ext cx="5954932" cy="5829866"/>
          </a:xfrm>
          <a:custGeom>
            <a:avLst/>
            <a:gdLst/>
            <a:ahLst/>
            <a:cxnLst/>
            <a:rect l="l" t="t" r="r" b="b"/>
            <a:pathLst>
              <a:path w="5954932" h="5829866">
                <a:moveTo>
                  <a:pt x="0" y="0"/>
                </a:moveTo>
                <a:lnTo>
                  <a:pt x="5954932" y="0"/>
                </a:lnTo>
                <a:lnTo>
                  <a:pt x="5954932" y="5829866"/>
                </a:lnTo>
                <a:lnTo>
                  <a:pt x="0" y="5829866"/>
                </a:lnTo>
                <a:lnTo>
                  <a:pt x="0" y="0"/>
                </a:lnTo>
                <a:close/>
              </a:path>
            </a:pathLst>
          </a:custGeom>
          <a:blipFill>
            <a:blip r:embed="rId16"/>
            <a:stretch>
              <a:fillRect r="-46392"/>
            </a:stretch>
          </a:blipFill>
          <a:ln w="114300" cap="sq">
            <a:solidFill>
              <a:srgbClr val="000000"/>
            </a:solidFill>
            <a:prstDash val="solid"/>
            <a:miter/>
          </a:ln>
        </p:spPr>
      </p:sp>
      <p:grpSp>
        <p:nvGrpSpPr>
          <p:cNvPr id="11" name="Group 11"/>
          <p:cNvGrpSpPr/>
          <p:nvPr/>
        </p:nvGrpSpPr>
        <p:grpSpPr>
          <a:xfrm>
            <a:off x="2269033" y="2401381"/>
            <a:ext cx="6656865" cy="5230769"/>
            <a:chOff x="0" y="0"/>
            <a:chExt cx="1753248" cy="1377651"/>
          </a:xfrm>
        </p:grpSpPr>
        <p:sp>
          <p:nvSpPr>
            <p:cNvPr id="12" name="Freeform 12"/>
            <p:cNvSpPr/>
            <p:nvPr/>
          </p:nvSpPr>
          <p:spPr>
            <a:xfrm>
              <a:off x="0" y="0"/>
              <a:ext cx="1753248" cy="1377651"/>
            </a:xfrm>
            <a:custGeom>
              <a:avLst/>
              <a:gdLst/>
              <a:ahLst/>
              <a:cxnLst/>
              <a:rect l="l" t="t" r="r" b="b"/>
              <a:pathLst>
                <a:path w="1753248" h="1377651">
                  <a:moveTo>
                    <a:pt x="37216" y="0"/>
                  </a:moveTo>
                  <a:lnTo>
                    <a:pt x="1716032" y="0"/>
                  </a:lnTo>
                  <a:cubicBezTo>
                    <a:pt x="1736586" y="0"/>
                    <a:pt x="1753248" y="16662"/>
                    <a:pt x="1753248" y="37216"/>
                  </a:cubicBezTo>
                  <a:lnTo>
                    <a:pt x="1753248" y="1340435"/>
                  </a:lnTo>
                  <a:cubicBezTo>
                    <a:pt x="1753248" y="1360989"/>
                    <a:pt x="1736586" y="1377651"/>
                    <a:pt x="1716032" y="1377651"/>
                  </a:cubicBezTo>
                  <a:lnTo>
                    <a:pt x="37216" y="1377651"/>
                  </a:lnTo>
                  <a:cubicBezTo>
                    <a:pt x="16662" y="1377651"/>
                    <a:pt x="0" y="1360989"/>
                    <a:pt x="0" y="1340435"/>
                  </a:cubicBezTo>
                  <a:lnTo>
                    <a:pt x="0" y="37216"/>
                  </a:lnTo>
                  <a:cubicBezTo>
                    <a:pt x="0" y="16662"/>
                    <a:pt x="16662" y="0"/>
                    <a:pt x="37216" y="0"/>
                  </a:cubicBezTo>
                  <a:close/>
                </a:path>
              </a:pathLst>
            </a:custGeom>
            <a:solidFill>
              <a:srgbClr val="FFFFFF"/>
            </a:solidFill>
            <a:ln w="66675" cap="rnd">
              <a:solidFill>
                <a:srgbClr val="000000"/>
              </a:solidFill>
              <a:prstDash val="lgDash"/>
              <a:round/>
            </a:ln>
          </p:spPr>
        </p:sp>
        <p:sp>
          <p:nvSpPr>
            <p:cNvPr id="13" name="TextBox 13"/>
            <p:cNvSpPr txBox="1"/>
            <p:nvPr/>
          </p:nvSpPr>
          <p:spPr>
            <a:xfrm>
              <a:off x="0" y="-76200"/>
              <a:ext cx="1753248" cy="1453851"/>
            </a:xfrm>
            <a:prstGeom prst="rect">
              <a:avLst/>
            </a:prstGeom>
          </p:spPr>
          <p:txBody>
            <a:bodyPr lIns="50800" tIns="50800" rIns="50800" bIns="50800" rtlCol="0" anchor="ctr"/>
            <a:lstStyle/>
            <a:p>
              <a:pPr algn="ctr">
                <a:lnSpc>
                  <a:spcPts val="3600"/>
                </a:lnSpc>
              </a:pPr>
              <a:endParaRPr/>
            </a:p>
          </p:txBody>
        </p:sp>
      </p:grpSp>
      <p:sp>
        <p:nvSpPr>
          <p:cNvPr id="14" name="TextBox 14"/>
          <p:cNvSpPr txBox="1"/>
          <p:nvPr/>
        </p:nvSpPr>
        <p:spPr>
          <a:xfrm>
            <a:off x="3170382" y="2847447"/>
            <a:ext cx="4854168" cy="4348162"/>
          </a:xfrm>
          <a:prstGeom prst="rect">
            <a:avLst/>
          </a:prstGeom>
        </p:spPr>
        <p:txBody>
          <a:bodyPr lIns="0" tIns="0" rIns="0" bIns="0" rtlCol="0" anchor="t">
            <a:spAutoFit/>
          </a:bodyPr>
          <a:lstStyle/>
          <a:p>
            <a:pPr algn="ctr">
              <a:lnSpc>
                <a:spcPts val="6899"/>
              </a:lnSpc>
            </a:pPr>
            <a:r>
              <a:rPr lang="en-US" sz="5749" b="1">
                <a:solidFill>
                  <a:srgbClr val="191919"/>
                </a:solidFill>
                <a:latin typeface="Cabin Bold"/>
                <a:ea typeface="Cabin Bold"/>
                <a:cs typeface="Cabin Bold"/>
                <a:sym typeface="Cabin Bold"/>
              </a:rPr>
              <a:t>Nguyễn Sơn Lâm chinh phục đỉnh Phan Xi Păng bằng nạng gỗ.</a:t>
            </a:r>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4088394" y="-457657"/>
            <a:ext cx="5777576" cy="4496005"/>
          </a:xfrm>
          <a:custGeom>
            <a:avLst/>
            <a:gdLst/>
            <a:ahLst/>
            <a:cxnLst/>
            <a:rect l="l" t="t" r="r" b="b"/>
            <a:pathLst>
              <a:path w="5777576" h="4496005">
                <a:moveTo>
                  <a:pt x="0" y="0"/>
                </a:moveTo>
                <a:lnTo>
                  <a:pt x="5777577" y="0"/>
                </a:lnTo>
                <a:lnTo>
                  <a:pt x="5777577" y="4496005"/>
                </a:lnTo>
                <a:lnTo>
                  <a:pt x="0" y="449600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579846" y="606396"/>
            <a:ext cx="6679454" cy="7842054"/>
          </a:xfrm>
          <a:prstGeom prst="rect">
            <a:avLst/>
          </a:prstGeom>
          <a:solidFill>
            <a:srgbClr val="FFFFFF"/>
          </a:solidFill>
        </p:spPr>
      </p:sp>
      <p:sp>
        <p:nvSpPr>
          <p:cNvPr id="5" name="Freeform 5"/>
          <p:cNvSpPr/>
          <p:nvPr/>
        </p:nvSpPr>
        <p:spPr>
          <a:xfrm>
            <a:off x="12744830" y="281739"/>
            <a:ext cx="2349486" cy="649313"/>
          </a:xfrm>
          <a:custGeom>
            <a:avLst/>
            <a:gdLst/>
            <a:ahLst/>
            <a:cxnLst/>
            <a:rect l="l" t="t" r="r" b="b"/>
            <a:pathLst>
              <a:path w="2349486" h="649313">
                <a:moveTo>
                  <a:pt x="0" y="0"/>
                </a:moveTo>
                <a:lnTo>
                  <a:pt x="2349486" y="0"/>
                </a:lnTo>
                <a:lnTo>
                  <a:pt x="2349486" y="649313"/>
                </a:lnTo>
                <a:lnTo>
                  <a:pt x="0" y="6493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478797">
            <a:off x="7187680" y="778644"/>
            <a:ext cx="2561400" cy="1145644"/>
          </a:xfrm>
          <a:custGeom>
            <a:avLst/>
            <a:gdLst/>
            <a:ahLst/>
            <a:cxnLst/>
            <a:rect l="l" t="t" r="r" b="b"/>
            <a:pathLst>
              <a:path w="2561400" h="1145644">
                <a:moveTo>
                  <a:pt x="0" y="0"/>
                </a:moveTo>
                <a:lnTo>
                  <a:pt x="2561400" y="0"/>
                </a:lnTo>
                <a:lnTo>
                  <a:pt x="2561400" y="1145644"/>
                </a:lnTo>
                <a:lnTo>
                  <a:pt x="0" y="114564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41094">
            <a:off x="1505303" y="-619727"/>
            <a:ext cx="2742931" cy="2538458"/>
          </a:xfrm>
          <a:custGeom>
            <a:avLst/>
            <a:gdLst/>
            <a:ahLst/>
            <a:cxnLst/>
            <a:rect l="l" t="t" r="r" b="b"/>
            <a:pathLst>
              <a:path w="2742931" h="2538458">
                <a:moveTo>
                  <a:pt x="0" y="0"/>
                </a:moveTo>
                <a:lnTo>
                  <a:pt x="2742931" y="0"/>
                </a:lnTo>
                <a:lnTo>
                  <a:pt x="2742931" y="2538458"/>
                </a:lnTo>
                <a:lnTo>
                  <a:pt x="0" y="253845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rot="-915387">
            <a:off x="6473034" y="8118516"/>
            <a:ext cx="1912388" cy="886652"/>
          </a:xfrm>
          <a:custGeom>
            <a:avLst/>
            <a:gdLst/>
            <a:ahLst/>
            <a:cxnLst/>
            <a:rect l="l" t="t" r="r" b="b"/>
            <a:pathLst>
              <a:path w="1912388" h="886652">
                <a:moveTo>
                  <a:pt x="0" y="0"/>
                </a:moveTo>
                <a:lnTo>
                  <a:pt x="1912388" y="0"/>
                </a:lnTo>
                <a:lnTo>
                  <a:pt x="1912388" y="886652"/>
                </a:lnTo>
                <a:lnTo>
                  <a:pt x="0" y="88665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87979">
            <a:off x="1410436" y="8151441"/>
            <a:ext cx="2770089" cy="1641907"/>
          </a:xfrm>
          <a:custGeom>
            <a:avLst/>
            <a:gdLst/>
            <a:ahLst/>
            <a:cxnLst/>
            <a:rect l="l" t="t" r="r" b="b"/>
            <a:pathLst>
              <a:path w="2770089" h="1641907">
                <a:moveTo>
                  <a:pt x="0" y="0"/>
                </a:moveTo>
                <a:lnTo>
                  <a:pt x="2770089" y="0"/>
                </a:lnTo>
                <a:lnTo>
                  <a:pt x="2770089" y="1641907"/>
                </a:lnTo>
                <a:lnTo>
                  <a:pt x="0" y="164190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0" name="Group 10"/>
          <p:cNvGrpSpPr/>
          <p:nvPr/>
        </p:nvGrpSpPr>
        <p:grpSpPr>
          <a:xfrm>
            <a:off x="2269033" y="2401381"/>
            <a:ext cx="6656865" cy="5230769"/>
            <a:chOff x="0" y="0"/>
            <a:chExt cx="1753248" cy="1377651"/>
          </a:xfrm>
        </p:grpSpPr>
        <p:sp>
          <p:nvSpPr>
            <p:cNvPr id="11" name="Freeform 11"/>
            <p:cNvSpPr/>
            <p:nvPr/>
          </p:nvSpPr>
          <p:spPr>
            <a:xfrm>
              <a:off x="0" y="0"/>
              <a:ext cx="1753248" cy="1377651"/>
            </a:xfrm>
            <a:custGeom>
              <a:avLst/>
              <a:gdLst/>
              <a:ahLst/>
              <a:cxnLst/>
              <a:rect l="l" t="t" r="r" b="b"/>
              <a:pathLst>
                <a:path w="1753248" h="1377651">
                  <a:moveTo>
                    <a:pt x="37216" y="0"/>
                  </a:moveTo>
                  <a:lnTo>
                    <a:pt x="1716032" y="0"/>
                  </a:lnTo>
                  <a:cubicBezTo>
                    <a:pt x="1736586" y="0"/>
                    <a:pt x="1753248" y="16662"/>
                    <a:pt x="1753248" y="37216"/>
                  </a:cubicBezTo>
                  <a:lnTo>
                    <a:pt x="1753248" y="1340435"/>
                  </a:lnTo>
                  <a:cubicBezTo>
                    <a:pt x="1753248" y="1360989"/>
                    <a:pt x="1736586" y="1377651"/>
                    <a:pt x="1716032" y="1377651"/>
                  </a:cubicBezTo>
                  <a:lnTo>
                    <a:pt x="37216" y="1377651"/>
                  </a:lnTo>
                  <a:cubicBezTo>
                    <a:pt x="16662" y="1377651"/>
                    <a:pt x="0" y="1360989"/>
                    <a:pt x="0" y="1340435"/>
                  </a:cubicBezTo>
                  <a:lnTo>
                    <a:pt x="0" y="37216"/>
                  </a:lnTo>
                  <a:cubicBezTo>
                    <a:pt x="0" y="16662"/>
                    <a:pt x="16662" y="0"/>
                    <a:pt x="37216" y="0"/>
                  </a:cubicBezTo>
                  <a:close/>
                </a:path>
              </a:pathLst>
            </a:custGeom>
            <a:solidFill>
              <a:srgbClr val="FFFFFF"/>
            </a:solidFill>
            <a:ln w="66675" cap="rnd">
              <a:solidFill>
                <a:srgbClr val="000000"/>
              </a:solidFill>
              <a:prstDash val="lgDash"/>
              <a:round/>
            </a:ln>
          </p:spPr>
        </p:sp>
        <p:sp>
          <p:nvSpPr>
            <p:cNvPr id="12" name="TextBox 12"/>
            <p:cNvSpPr txBox="1"/>
            <p:nvPr/>
          </p:nvSpPr>
          <p:spPr>
            <a:xfrm>
              <a:off x="0" y="-76200"/>
              <a:ext cx="1753248" cy="1453851"/>
            </a:xfrm>
            <a:prstGeom prst="rect">
              <a:avLst/>
            </a:prstGeom>
          </p:spPr>
          <p:txBody>
            <a:bodyPr lIns="50800" tIns="50800" rIns="50800" bIns="50800" rtlCol="0" anchor="ctr"/>
            <a:lstStyle/>
            <a:p>
              <a:pPr algn="ctr">
                <a:lnSpc>
                  <a:spcPts val="3600"/>
                </a:lnSpc>
              </a:pPr>
              <a:endParaRPr/>
            </a:p>
          </p:txBody>
        </p:sp>
      </p:grpSp>
      <p:sp>
        <p:nvSpPr>
          <p:cNvPr id="13" name="Freeform 13"/>
          <p:cNvSpPr/>
          <p:nvPr/>
        </p:nvSpPr>
        <p:spPr>
          <a:xfrm>
            <a:off x="10726898" y="1345761"/>
            <a:ext cx="6385349" cy="5849849"/>
          </a:xfrm>
          <a:custGeom>
            <a:avLst/>
            <a:gdLst/>
            <a:ahLst/>
            <a:cxnLst/>
            <a:rect l="l" t="t" r="r" b="b"/>
            <a:pathLst>
              <a:path w="6385349" h="5849849">
                <a:moveTo>
                  <a:pt x="0" y="0"/>
                </a:moveTo>
                <a:lnTo>
                  <a:pt x="6385349" y="0"/>
                </a:lnTo>
                <a:lnTo>
                  <a:pt x="6385349" y="5849849"/>
                </a:lnTo>
                <a:lnTo>
                  <a:pt x="0" y="5849849"/>
                </a:lnTo>
                <a:lnTo>
                  <a:pt x="0" y="0"/>
                </a:lnTo>
                <a:close/>
              </a:path>
            </a:pathLst>
          </a:custGeom>
          <a:blipFill>
            <a:blip r:embed="rId16"/>
            <a:stretch>
              <a:fillRect l="-34725"/>
            </a:stretch>
          </a:blipFill>
          <a:ln w="114300" cap="rnd">
            <a:solidFill>
              <a:srgbClr val="000000"/>
            </a:solidFill>
            <a:prstDash val="solid"/>
            <a:round/>
          </a:ln>
        </p:spPr>
      </p:sp>
      <p:sp>
        <p:nvSpPr>
          <p:cNvPr id="14" name="TextBox 14"/>
          <p:cNvSpPr txBox="1"/>
          <p:nvPr/>
        </p:nvSpPr>
        <p:spPr>
          <a:xfrm>
            <a:off x="3170382" y="2847447"/>
            <a:ext cx="4854168" cy="4348162"/>
          </a:xfrm>
          <a:prstGeom prst="rect">
            <a:avLst/>
          </a:prstGeom>
        </p:spPr>
        <p:txBody>
          <a:bodyPr lIns="0" tIns="0" rIns="0" bIns="0" rtlCol="0" anchor="t">
            <a:spAutoFit/>
          </a:bodyPr>
          <a:lstStyle/>
          <a:p>
            <a:pPr algn="ctr">
              <a:lnSpc>
                <a:spcPts val="6899"/>
              </a:lnSpc>
            </a:pPr>
            <a:r>
              <a:rPr lang="en-US" sz="5749" b="1">
                <a:solidFill>
                  <a:srgbClr val="191919"/>
                </a:solidFill>
                <a:latin typeface="Cabin Bold"/>
                <a:ea typeface="Cabin Bold"/>
                <a:cs typeface="Cabin Bold"/>
                <a:sym typeface="Cabin Bold"/>
              </a:rPr>
              <a:t>Walt Disney vượt khó khăn để trở thành ông chủ hãng phim hoạt hình</a:t>
            </a: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50510"/>
            <a:ext cx="21643930" cy="11555466"/>
          </a:xfrm>
          <a:custGeom>
            <a:avLst/>
            <a:gdLst/>
            <a:ahLst/>
            <a:cxnLst/>
            <a:rect l="l" t="t" r="r" b="b"/>
            <a:pathLst>
              <a:path w="21643930" h="11555466">
                <a:moveTo>
                  <a:pt x="0" y="0"/>
                </a:moveTo>
                <a:lnTo>
                  <a:pt x="21643930" y="0"/>
                </a:lnTo>
                <a:lnTo>
                  <a:pt x="21643930" y="11555467"/>
                </a:lnTo>
                <a:lnTo>
                  <a:pt x="0" y="115554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5366765" y="1291296"/>
            <a:ext cx="8119258" cy="7824012"/>
          </a:xfrm>
          <a:custGeom>
            <a:avLst/>
            <a:gdLst/>
            <a:ahLst/>
            <a:cxnLst/>
            <a:rect l="l" t="t" r="r" b="b"/>
            <a:pathLst>
              <a:path w="8119258" h="7824012">
                <a:moveTo>
                  <a:pt x="0" y="0"/>
                </a:moveTo>
                <a:lnTo>
                  <a:pt x="8119258" y="0"/>
                </a:lnTo>
                <a:lnTo>
                  <a:pt x="8119258" y="7824012"/>
                </a:lnTo>
                <a:lnTo>
                  <a:pt x="0" y="782401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3580556" y="1826853"/>
            <a:ext cx="6543893" cy="6752898"/>
          </a:xfrm>
          <a:prstGeom prst="rect">
            <a:avLst/>
          </a:prstGeom>
          <a:solidFill>
            <a:srgbClr val="FFD3D3"/>
          </a:solidFill>
        </p:spPr>
      </p:sp>
      <p:sp>
        <p:nvSpPr>
          <p:cNvPr id="5" name="AutoShape 5"/>
          <p:cNvSpPr/>
          <p:nvPr/>
        </p:nvSpPr>
        <p:spPr>
          <a:xfrm>
            <a:off x="-1271660" y="1767051"/>
            <a:ext cx="6543893" cy="6752898"/>
          </a:xfrm>
          <a:prstGeom prst="rect">
            <a:avLst/>
          </a:prstGeom>
          <a:solidFill>
            <a:srgbClr val="FFD3D3"/>
          </a:solidFill>
        </p:spPr>
      </p:sp>
      <p:sp>
        <p:nvSpPr>
          <p:cNvPr id="6" name="Freeform 6"/>
          <p:cNvSpPr/>
          <p:nvPr/>
        </p:nvSpPr>
        <p:spPr>
          <a:xfrm>
            <a:off x="394369" y="1510331"/>
            <a:ext cx="4002009" cy="633045"/>
          </a:xfrm>
          <a:custGeom>
            <a:avLst/>
            <a:gdLst/>
            <a:ahLst/>
            <a:cxnLst/>
            <a:rect l="l" t="t" r="r" b="b"/>
            <a:pathLst>
              <a:path w="4002009" h="633045">
                <a:moveTo>
                  <a:pt x="0" y="0"/>
                </a:moveTo>
                <a:lnTo>
                  <a:pt x="4002009" y="0"/>
                </a:lnTo>
                <a:lnTo>
                  <a:pt x="4002009" y="633045"/>
                </a:lnTo>
                <a:lnTo>
                  <a:pt x="0" y="633045"/>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a:off x="14681625" y="1510331"/>
            <a:ext cx="3209712" cy="817018"/>
          </a:xfrm>
          <a:custGeom>
            <a:avLst/>
            <a:gdLst/>
            <a:ahLst/>
            <a:cxnLst/>
            <a:rect l="l" t="t" r="r" b="b"/>
            <a:pathLst>
              <a:path w="3209712" h="817018">
                <a:moveTo>
                  <a:pt x="0" y="0"/>
                </a:moveTo>
                <a:lnTo>
                  <a:pt x="3209712" y="0"/>
                </a:lnTo>
                <a:lnTo>
                  <a:pt x="3209712" y="817017"/>
                </a:lnTo>
                <a:lnTo>
                  <a:pt x="0" y="817017"/>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a:off x="8521242" y="750396"/>
            <a:ext cx="1562483" cy="1519869"/>
          </a:xfrm>
          <a:custGeom>
            <a:avLst/>
            <a:gdLst/>
            <a:ahLst/>
            <a:cxnLst/>
            <a:rect l="l" t="t" r="r" b="b"/>
            <a:pathLst>
              <a:path w="1562483" h="1519869">
                <a:moveTo>
                  <a:pt x="0" y="0"/>
                </a:moveTo>
                <a:lnTo>
                  <a:pt x="1562483" y="0"/>
                </a:lnTo>
                <a:lnTo>
                  <a:pt x="1562483" y="1519869"/>
                </a:lnTo>
                <a:lnTo>
                  <a:pt x="0" y="1519869"/>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rot="-1091132">
            <a:off x="5251457" y="-462216"/>
            <a:ext cx="2019311" cy="1699892"/>
          </a:xfrm>
          <a:custGeom>
            <a:avLst/>
            <a:gdLst/>
            <a:ahLst/>
            <a:cxnLst/>
            <a:rect l="l" t="t" r="r" b="b"/>
            <a:pathLst>
              <a:path w="2019311" h="1699892">
                <a:moveTo>
                  <a:pt x="0" y="0"/>
                </a:moveTo>
                <a:lnTo>
                  <a:pt x="2019311" y="0"/>
                </a:lnTo>
                <a:lnTo>
                  <a:pt x="2019311" y="1699892"/>
                </a:lnTo>
                <a:lnTo>
                  <a:pt x="0" y="169989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Freeform 10"/>
          <p:cNvSpPr/>
          <p:nvPr/>
        </p:nvSpPr>
        <p:spPr>
          <a:xfrm>
            <a:off x="11929044" y="465038"/>
            <a:ext cx="1266129" cy="1453801"/>
          </a:xfrm>
          <a:custGeom>
            <a:avLst/>
            <a:gdLst/>
            <a:ahLst/>
            <a:cxnLst/>
            <a:rect l="l" t="t" r="r" b="b"/>
            <a:pathLst>
              <a:path w="1266129" h="1453801">
                <a:moveTo>
                  <a:pt x="0" y="0"/>
                </a:moveTo>
                <a:lnTo>
                  <a:pt x="1266128" y="0"/>
                </a:lnTo>
                <a:lnTo>
                  <a:pt x="1266128" y="1453801"/>
                </a:lnTo>
                <a:lnTo>
                  <a:pt x="0" y="1453801"/>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1" name="Freeform 11"/>
          <p:cNvSpPr/>
          <p:nvPr/>
        </p:nvSpPr>
        <p:spPr>
          <a:xfrm rot="-1931361">
            <a:off x="-510810" y="7363233"/>
            <a:ext cx="2052646" cy="2313433"/>
          </a:xfrm>
          <a:custGeom>
            <a:avLst/>
            <a:gdLst/>
            <a:ahLst/>
            <a:cxnLst/>
            <a:rect l="l" t="t" r="r" b="b"/>
            <a:pathLst>
              <a:path w="2052646" h="2313433">
                <a:moveTo>
                  <a:pt x="0" y="0"/>
                </a:moveTo>
                <a:lnTo>
                  <a:pt x="2052646" y="0"/>
                </a:lnTo>
                <a:lnTo>
                  <a:pt x="2052646" y="2313432"/>
                </a:lnTo>
                <a:lnTo>
                  <a:pt x="0" y="2313432"/>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2" name="Freeform 12"/>
          <p:cNvSpPr/>
          <p:nvPr/>
        </p:nvSpPr>
        <p:spPr>
          <a:xfrm rot="1010578">
            <a:off x="3640006" y="8992228"/>
            <a:ext cx="1255708" cy="2784836"/>
          </a:xfrm>
          <a:custGeom>
            <a:avLst/>
            <a:gdLst/>
            <a:ahLst/>
            <a:cxnLst/>
            <a:rect l="l" t="t" r="r" b="b"/>
            <a:pathLst>
              <a:path w="1255708" h="2784836">
                <a:moveTo>
                  <a:pt x="0" y="0"/>
                </a:moveTo>
                <a:lnTo>
                  <a:pt x="1255708" y="0"/>
                </a:lnTo>
                <a:lnTo>
                  <a:pt x="1255708" y="2784836"/>
                </a:lnTo>
                <a:lnTo>
                  <a:pt x="0" y="278483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3" name="Freeform 13"/>
          <p:cNvSpPr/>
          <p:nvPr/>
        </p:nvSpPr>
        <p:spPr>
          <a:xfrm>
            <a:off x="15771500" y="9531261"/>
            <a:ext cx="1746250" cy="1028700"/>
          </a:xfrm>
          <a:custGeom>
            <a:avLst/>
            <a:gdLst/>
            <a:ahLst/>
            <a:cxnLst/>
            <a:rect l="l" t="t" r="r" b="b"/>
            <a:pathLst>
              <a:path w="1746250" h="1028700">
                <a:moveTo>
                  <a:pt x="0" y="0"/>
                </a:moveTo>
                <a:lnTo>
                  <a:pt x="1746250" y="0"/>
                </a:lnTo>
                <a:lnTo>
                  <a:pt x="1746250" y="1028700"/>
                </a:lnTo>
                <a:lnTo>
                  <a:pt x="0" y="1028700"/>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4" name="Freeform 14"/>
          <p:cNvSpPr/>
          <p:nvPr/>
        </p:nvSpPr>
        <p:spPr>
          <a:xfrm rot="-915387">
            <a:off x="7221743" y="9471840"/>
            <a:ext cx="1842337" cy="854174"/>
          </a:xfrm>
          <a:custGeom>
            <a:avLst/>
            <a:gdLst/>
            <a:ahLst/>
            <a:cxnLst/>
            <a:rect l="l" t="t" r="r" b="b"/>
            <a:pathLst>
              <a:path w="1842337" h="854174">
                <a:moveTo>
                  <a:pt x="0" y="0"/>
                </a:moveTo>
                <a:lnTo>
                  <a:pt x="1842337" y="0"/>
                </a:lnTo>
                <a:lnTo>
                  <a:pt x="1842337" y="854174"/>
                </a:lnTo>
                <a:lnTo>
                  <a:pt x="0" y="854174"/>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15" name="Freeform 15"/>
          <p:cNvSpPr/>
          <p:nvPr/>
        </p:nvSpPr>
        <p:spPr>
          <a:xfrm rot="1225017">
            <a:off x="10669823" y="8254165"/>
            <a:ext cx="1256886" cy="1231748"/>
          </a:xfrm>
          <a:custGeom>
            <a:avLst/>
            <a:gdLst/>
            <a:ahLst/>
            <a:cxnLst/>
            <a:rect l="l" t="t" r="r" b="b"/>
            <a:pathLst>
              <a:path w="1256886" h="1231748">
                <a:moveTo>
                  <a:pt x="0" y="0"/>
                </a:moveTo>
                <a:lnTo>
                  <a:pt x="1256886" y="0"/>
                </a:lnTo>
                <a:lnTo>
                  <a:pt x="1256886" y="1231748"/>
                </a:lnTo>
                <a:lnTo>
                  <a:pt x="0" y="1231748"/>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16" name="Freeform 16"/>
          <p:cNvSpPr/>
          <p:nvPr/>
        </p:nvSpPr>
        <p:spPr>
          <a:xfrm>
            <a:off x="0" y="2490632"/>
            <a:ext cx="5043047" cy="5305737"/>
          </a:xfrm>
          <a:custGeom>
            <a:avLst/>
            <a:gdLst/>
            <a:ahLst/>
            <a:cxnLst/>
            <a:rect l="l" t="t" r="r" b="b"/>
            <a:pathLst>
              <a:path w="5043047" h="5305737">
                <a:moveTo>
                  <a:pt x="0" y="0"/>
                </a:moveTo>
                <a:lnTo>
                  <a:pt x="5043047" y="0"/>
                </a:lnTo>
                <a:lnTo>
                  <a:pt x="5043047" y="5305736"/>
                </a:lnTo>
                <a:lnTo>
                  <a:pt x="0" y="5305736"/>
                </a:lnTo>
                <a:lnTo>
                  <a:pt x="0" y="0"/>
                </a:lnTo>
                <a:close/>
              </a:path>
            </a:pathLst>
          </a:custGeom>
          <a:blipFill>
            <a:blip r:embed="rId26"/>
            <a:stretch>
              <a:fillRect l="-39678" r="-17154"/>
            </a:stretch>
          </a:blipFill>
        </p:spPr>
      </p:sp>
      <p:sp>
        <p:nvSpPr>
          <p:cNvPr id="17" name="Freeform 17"/>
          <p:cNvSpPr/>
          <p:nvPr/>
        </p:nvSpPr>
        <p:spPr>
          <a:xfrm>
            <a:off x="13925179" y="2270265"/>
            <a:ext cx="7185142" cy="5673557"/>
          </a:xfrm>
          <a:custGeom>
            <a:avLst/>
            <a:gdLst/>
            <a:ahLst/>
            <a:cxnLst/>
            <a:rect l="l" t="t" r="r" b="b"/>
            <a:pathLst>
              <a:path w="7185142" h="5673557">
                <a:moveTo>
                  <a:pt x="0" y="0"/>
                </a:moveTo>
                <a:lnTo>
                  <a:pt x="7185142" y="0"/>
                </a:lnTo>
                <a:lnTo>
                  <a:pt x="7185142" y="5673558"/>
                </a:lnTo>
                <a:lnTo>
                  <a:pt x="0" y="5673558"/>
                </a:lnTo>
                <a:lnTo>
                  <a:pt x="0" y="0"/>
                </a:lnTo>
                <a:close/>
              </a:path>
            </a:pathLst>
          </a:custGeom>
          <a:blipFill>
            <a:blip r:embed="rId27"/>
            <a:stretch>
              <a:fillRect l="-26813"/>
            </a:stretch>
          </a:blipFill>
        </p:spPr>
      </p:sp>
      <p:sp>
        <p:nvSpPr>
          <p:cNvPr id="18" name="TextBox 18"/>
          <p:cNvSpPr txBox="1"/>
          <p:nvPr/>
        </p:nvSpPr>
        <p:spPr>
          <a:xfrm>
            <a:off x="7438420" y="2279723"/>
            <a:ext cx="4663656" cy="874078"/>
          </a:xfrm>
          <a:prstGeom prst="rect">
            <a:avLst/>
          </a:prstGeom>
        </p:spPr>
        <p:txBody>
          <a:bodyPr lIns="0" tIns="0" rIns="0" bIns="0" rtlCol="0" anchor="t">
            <a:spAutoFit/>
          </a:bodyPr>
          <a:lstStyle/>
          <a:p>
            <a:pPr algn="ctr">
              <a:lnSpc>
                <a:spcPts val="7052"/>
              </a:lnSpc>
            </a:pPr>
            <a:r>
              <a:rPr lang="en-US" sz="5424">
                <a:solidFill>
                  <a:srgbClr val="191919"/>
                </a:solidFill>
                <a:latin typeface="Sigmar One"/>
                <a:ea typeface="Sigmar One"/>
                <a:cs typeface="Sigmar One"/>
                <a:sym typeface="Sigmar One"/>
              </a:rPr>
              <a:t>Kết luận </a:t>
            </a:r>
          </a:p>
        </p:txBody>
      </p:sp>
      <p:sp>
        <p:nvSpPr>
          <p:cNvPr id="19" name="TextBox 19"/>
          <p:cNvSpPr txBox="1"/>
          <p:nvPr/>
        </p:nvSpPr>
        <p:spPr>
          <a:xfrm>
            <a:off x="6261112" y="3046926"/>
            <a:ext cx="6391457" cy="4684395"/>
          </a:xfrm>
          <a:prstGeom prst="rect">
            <a:avLst/>
          </a:prstGeom>
        </p:spPr>
        <p:txBody>
          <a:bodyPr lIns="0" tIns="0" rIns="0" bIns="0" rtlCol="0" anchor="t">
            <a:spAutoFit/>
          </a:bodyPr>
          <a:lstStyle/>
          <a:p>
            <a:pPr algn="ctr">
              <a:lnSpc>
                <a:spcPts val="4199"/>
              </a:lnSpc>
            </a:pPr>
            <a:r>
              <a:rPr lang="en-US" sz="2799" b="1">
                <a:solidFill>
                  <a:srgbClr val="191919"/>
                </a:solidFill>
                <a:latin typeface="Canva Sans Bold"/>
                <a:ea typeface="Canva Sans Bold"/>
                <a:cs typeface="Canva Sans Bold"/>
                <a:sym typeface="Canva Sans Bold"/>
              </a:rPr>
              <a:t>Trên thế giới và Việt Nam có rất nhiều tấm gương vượt khó. Điểm chung của những tấm gương này là họ luôn có suy nghĩ tích cực trước những khó khăn, tìm mọi cách vượt qua chính mình và có nghị lực phi thường để vượt qua khó khăn theo cách riêng của họ. </a:t>
            </a:r>
          </a:p>
          <a:p>
            <a:pPr algn="ctr">
              <a:lnSpc>
                <a:spcPts val="4199"/>
              </a:lnSpc>
            </a:pPr>
            <a:endParaRPr lang="en-US" sz="2799" b="1">
              <a:solidFill>
                <a:srgbClr val="191919"/>
              </a:solidFill>
              <a:latin typeface="Canva Sans Bold"/>
              <a:ea typeface="Canva Sans Bold"/>
              <a:cs typeface="Canva Sans Bold"/>
              <a:sym typeface="Canva Sans Bold"/>
            </a:endParaRP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436410" y="7521078"/>
            <a:ext cx="2341977" cy="2458182"/>
          </a:xfrm>
          <a:custGeom>
            <a:avLst/>
            <a:gdLst/>
            <a:ahLst/>
            <a:cxnLst/>
            <a:rect l="l" t="t" r="r" b="b"/>
            <a:pathLst>
              <a:path w="2341977" h="2458182">
                <a:moveTo>
                  <a:pt x="0" y="0"/>
                </a:moveTo>
                <a:lnTo>
                  <a:pt x="2341977" y="0"/>
                </a:lnTo>
                <a:lnTo>
                  <a:pt x="2341977" y="2458182"/>
                </a:lnTo>
                <a:lnTo>
                  <a:pt x="0" y="245818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7426788" y="1028700"/>
            <a:ext cx="9832512" cy="2479684"/>
          </a:xfrm>
          <a:prstGeom prst="rect">
            <a:avLst/>
          </a:prstGeom>
          <a:solidFill>
            <a:srgbClr val="FFFFFF"/>
          </a:solidFill>
        </p:spPr>
      </p:sp>
      <p:sp>
        <p:nvSpPr>
          <p:cNvPr id="5" name="TextBox 5"/>
          <p:cNvSpPr txBox="1"/>
          <p:nvPr/>
        </p:nvSpPr>
        <p:spPr>
          <a:xfrm>
            <a:off x="1028700" y="1028700"/>
            <a:ext cx="5061280" cy="4876800"/>
          </a:xfrm>
          <a:prstGeom prst="rect">
            <a:avLst/>
          </a:prstGeom>
        </p:spPr>
        <p:txBody>
          <a:bodyPr lIns="0" tIns="0" rIns="0" bIns="0" rtlCol="0" anchor="t">
            <a:spAutoFit/>
          </a:bodyPr>
          <a:lstStyle/>
          <a:p>
            <a:pPr algn="l">
              <a:lnSpc>
                <a:spcPts val="9600"/>
              </a:lnSpc>
            </a:pPr>
            <a:r>
              <a:rPr lang="en-US" sz="8000">
                <a:solidFill>
                  <a:srgbClr val="191919"/>
                </a:solidFill>
                <a:latin typeface="Paytone One"/>
                <a:ea typeface="Paytone One"/>
                <a:cs typeface="Paytone One"/>
                <a:sym typeface="Paytone One"/>
              </a:rPr>
              <a:t>b. Chia sẻ khó khăn với các bạn</a:t>
            </a:r>
          </a:p>
        </p:txBody>
      </p:sp>
      <p:sp>
        <p:nvSpPr>
          <p:cNvPr id="6" name="AutoShape 6"/>
          <p:cNvSpPr/>
          <p:nvPr/>
        </p:nvSpPr>
        <p:spPr>
          <a:xfrm>
            <a:off x="7426788" y="5143500"/>
            <a:ext cx="9832512" cy="2479684"/>
          </a:xfrm>
          <a:prstGeom prst="rect">
            <a:avLst/>
          </a:prstGeom>
          <a:solidFill>
            <a:srgbClr val="FFFFFF"/>
          </a:solidFill>
        </p:spPr>
      </p:sp>
      <p:sp>
        <p:nvSpPr>
          <p:cNvPr id="7" name="Freeform 7"/>
          <p:cNvSpPr/>
          <p:nvPr/>
        </p:nvSpPr>
        <p:spPr>
          <a:xfrm>
            <a:off x="1028700" y="6383342"/>
            <a:ext cx="4820814" cy="2874958"/>
          </a:xfrm>
          <a:custGeom>
            <a:avLst/>
            <a:gdLst/>
            <a:ahLst/>
            <a:cxnLst/>
            <a:rect l="l" t="t" r="r" b="b"/>
            <a:pathLst>
              <a:path w="4820814" h="2874958">
                <a:moveTo>
                  <a:pt x="0" y="0"/>
                </a:moveTo>
                <a:lnTo>
                  <a:pt x="4820814" y="0"/>
                </a:lnTo>
                <a:lnTo>
                  <a:pt x="4820814" y="2874958"/>
                </a:lnTo>
                <a:lnTo>
                  <a:pt x="0" y="2874958"/>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rot="-2700000">
            <a:off x="981452" y="7045618"/>
            <a:ext cx="1537120" cy="503058"/>
          </a:xfrm>
          <a:custGeom>
            <a:avLst/>
            <a:gdLst/>
            <a:ahLst/>
            <a:cxnLst/>
            <a:rect l="l" t="t" r="r" b="b"/>
            <a:pathLst>
              <a:path w="1537120" h="503058">
                <a:moveTo>
                  <a:pt x="0" y="0"/>
                </a:moveTo>
                <a:lnTo>
                  <a:pt x="1537120" y="0"/>
                </a:lnTo>
                <a:lnTo>
                  <a:pt x="1537120" y="503057"/>
                </a:lnTo>
                <a:lnTo>
                  <a:pt x="0" y="503057"/>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rot="1014011">
            <a:off x="4965425" y="6734509"/>
            <a:ext cx="1250008" cy="1065916"/>
          </a:xfrm>
          <a:custGeom>
            <a:avLst/>
            <a:gdLst/>
            <a:ahLst/>
            <a:cxnLst/>
            <a:rect l="l" t="t" r="r" b="b"/>
            <a:pathLst>
              <a:path w="1250008" h="1065916">
                <a:moveTo>
                  <a:pt x="0" y="0"/>
                </a:moveTo>
                <a:lnTo>
                  <a:pt x="1250008" y="0"/>
                </a:lnTo>
                <a:lnTo>
                  <a:pt x="1250008" y="1065916"/>
                </a:lnTo>
                <a:lnTo>
                  <a:pt x="0" y="106591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a:off x="11334768" y="647388"/>
            <a:ext cx="2016553" cy="762624"/>
          </a:xfrm>
          <a:custGeom>
            <a:avLst/>
            <a:gdLst/>
            <a:ahLst/>
            <a:cxnLst/>
            <a:rect l="l" t="t" r="r" b="b"/>
            <a:pathLst>
              <a:path w="2016553" h="762624">
                <a:moveTo>
                  <a:pt x="0" y="0"/>
                </a:moveTo>
                <a:lnTo>
                  <a:pt x="2016553" y="0"/>
                </a:lnTo>
                <a:lnTo>
                  <a:pt x="2016553" y="762624"/>
                </a:lnTo>
                <a:lnTo>
                  <a:pt x="0" y="762624"/>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a:off x="10727398" y="4687205"/>
            <a:ext cx="3259247" cy="456295"/>
          </a:xfrm>
          <a:custGeom>
            <a:avLst/>
            <a:gdLst/>
            <a:ahLst/>
            <a:cxnLst/>
            <a:rect l="l" t="t" r="r" b="b"/>
            <a:pathLst>
              <a:path w="3259247" h="456295">
                <a:moveTo>
                  <a:pt x="0" y="0"/>
                </a:moveTo>
                <a:lnTo>
                  <a:pt x="3259246" y="0"/>
                </a:lnTo>
                <a:lnTo>
                  <a:pt x="3259246" y="456295"/>
                </a:lnTo>
                <a:lnTo>
                  <a:pt x="0" y="456295"/>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TextBox 12"/>
          <p:cNvSpPr txBox="1"/>
          <p:nvPr/>
        </p:nvSpPr>
        <p:spPr>
          <a:xfrm>
            <a:off x="7819429" y="1598617"/>
            <a:ext cx="9075184" cy="1301750"/>
          </a:xfrm>
          <a:prstGeom prst="rect">
            <a:avLst/>
          </a:prstGeom>
        </p:spPr>
        <p:txBody>
          <a:bodyPr lIns="0" tIns="0" rIns="0" bIns="0" rtlCol="0" anchor="t">
            <a:spAutoFit/>
          </a:bodyPr>
          <a:lstStyle/>
          <a:p>
            <a:pPr algn="ctr">
              <a:lnSpc>
                <a:spcPts val="5199"/>
              </a:lnSpc>
            </a:pPr>
            <a:r>
              <a:rPr lang="en-US" sz="3999" b="1">
                <a:solidFill>
                  <a:srgbClr val="191919"/>
                </a:solidFill>
                <a:latin typeface="Cabin Bold"/>
                <a:ea typeface="Cabin Bold"/>
                <a:cs typeface="Cabin Bold"/>
                <a:sym typeface="Cabin Bold"/>
              </a:rPr>
              <a:t>Những khó khăn mà em gặp phải trong học tập và cuộc sống</a:t>
            </a:r>
          </a:p>
        </p:txBody>
      </p:sp>
      <p:sp>
        <p:nvSpPr>
          <p:cNvPr id="13" name="TextBox 13"/>
          <p:cNvSpPr txBox="1"/>
          <p:nvPr/>
        </p:nvSpPr>
        <p:spPr>
          <a:xfrm>
            <a:off x="7893973" y="5475497"/>
            <a:ext cx="9000640" cy="1958975"/>
          </a:xfrm>
          <a:prstGeom prst="rect">
            <a:avLst/>
          </a:prstGeom>
        </p:spPr>
        <p:txBody>
          <a:bodyPr lIns="0" tIns="0" rIns="0" bIns="0" rtlCol="0" anchor="t">
            <a:spAutoFit/>
          </a:bodyPr>
          <a:lstStyle/>
          <a:p>
            <a:pPr algn="ctr">
              <a:lnSpc>
                <a:spcPts val="5199"/>
              </a:lnSpc>
            </a:pPr>
            <a:r>
              <a:rPr lang="en-US" sz="3999" b="1">
                <a:solidFill>
                  <a:srgbClr val="191919"/>
                </a:solidFill>
                <a:latin typeface="Canva Sans Bold"/>
                <a:ea typeface="Canva Sans Bold"/>
                <a:cs typeface="Canva Sans Bold"/>
                <a:sym typeface="Canva Sans Bold"/>
              </a:rPr>
              <a:t>Làm thế nào để em có thể vượt qua những khó khăn đó?</a:t>
            </a:r>
          </a:p>
          <a:p>
            <a:pPr algn="ctr">
              <a:lnSpc>
                <a:spcPts val="5199"/>
              </a:lnSpc>
            </a:pPr>
            <a:endParaRPr lang="en-US" sz="3999" b="1">
              <a:solidFill>
                <a:srgbClr val="191919"/>
              </a:solidFill>
              <a:latin typeface="Canva Sans Bold"/>
              <a:ea typeface="Canva Sans Bold"/>
              <a:cs typeface="Canva Sans Bold"/>
              <a:sym typeface="Canva Sans Bold"/>
            </a:endParaRPr>
          </a:p>
        </p:txBody>
      </p:sp>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AutoShape 3"/>
          <p:cNvSpPr/>
          <p:nvPr/>
        </p:nvSpPr>
        <p:spPr>
          <a:xfrm>
            <a:off x="7426788" y="381312"/>
            <a:ext cx="9832512" cy="9348592"/>
          </a:xfrm>
          <a:prstGeom prst="rect">
            <a:avLst/>
          </a:prstGeom>
          <a:solidFill>
            <a:srgbClr val="FFFFFF"/>
          </a:solidFill>
        </p:spPr>
      </p:sp>
      <p:sp>
        <p:nvSpPr>
          <p:cNvPr id="4" name="Freeform 4"/>
          <p:cNvSpPr/>
          <p:nvPr/>
        </p:nvSpPr>
        <p:spPr>
          <a:xfrm rot="1014011">
            <a:off x="4965425" y="6734509"/>
            <a:ext cx="1250008" cy="1065916"/>
          </a:xfrm>
          <a:custGeom>
            <a:avLst/>
            <a:gdLst/>
            <a:ahLst/>
            <a:cxnLst/>
            <a:rect l="l" t="t" r="r" b="b"/>
            <a:pathLst>
              <a:path w="1250008" h="1065916">
                <a:moveTo>
                  <a:pt x="0" y="0"/>
                </a:moveTo>
                <a:lnTo>
                  <a:pt x="1250008" y="0"/>
                </a:lnTo>
                <a:lnTo>
                  <a:pt x="1250008" y="1065916"/>
                </a:lnTo>
                <a:lnTo>
                  <a:pt x="0" y="10659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11334768" y="0"/>
            <a:ext cx="2016553" cy="762624"/>
          </a:xfrm>
          <a:custGeom>
            <a:avLst/>
            <a:gdLst/>
            <a:ahLst/>
            <a:cxnLst/>
            <a:rect l="l" t="t" r="r" b="b"/>
            <a:pathLst>
              <a:path w="2016553" h="762624">
                <a:moveTo>
                  <a:pt x="0" y="0"/>
                </a:moveTo>
                <a:lnTo>
                  <a:pt x="2016553" y="0"/>
                </a:lnTo>
                <a:lnTo>
                  <a:pt x="2016553" y="762624"/>
                </a:lnTo>
                <a:lnTo>
                  <a:pt x="0" y="76262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1007015" y="4812047"/>
            <a:ext cx="7660937" cy="6032988"/>
          </a:xfrm>
          <a:custGeom>
            <a:avLst/>
            <a:gdLst/>
            <a:ahLst/>
            <a:cxnLst/>
            <a:rect l="l" t="t" r="r" b="b"/>
            <a:pathLst>
              <a:path w="7660937" h="6032988">
                <a:moveTo>
                  <a:pt x="0" y="0"/>
                </a:moveTo>
                <a:lnTo>
                  <a:pt x="7660937" y="0"/>
                </a:lnTo>
                <a:lnTo>
                  <a:pt x="7660937" y="6032987"/>
                </a:lnTo>
                <a:lnTo>
                  <a:pt x="0" y="6032987"/>
                </a:lnTo>
                <a:lnTo>
                  <a:pt x="0" y="0"/>
                </a:lnTo>
                <a:close/>
              </a:path>
            </a:pathLst>
          </a:custGeom>
          <a:blipFill>
            <a:blip r:embed="rId8"/>
            <a:stretch>
              <a:fillRect/>
            </a:stretch>
          </a:blipFill>
        </p:spPr>
      </p:sp>
      <p:sp>
        <p:nvSpPr>
          <p:cNvPr id="7" name="TextBox 7"/>
          <p:cNvSpPr txBox="1"/>
          <p:nvPr/>
        </p:nvSpPr>
        <p:spPr>
          <a:xfrm>
            <a:off x="529149" y="381312"/>
            <a:ext cx="5061280" cy="6096000"/>
          </a:xfrm>
          <a:prstGeom prst="rect">
            <a:avLst/>
          </a:prstGeom>
        </p:spPr>
        <p:txBody>
          <a:bodyPr lIns="0" tIns="0" rIns="0" bIns="0" rtlCol="0" anchor="t">
            <a:spAutoFit/>
          </a:bodyPr>
          <a:lstStyle/>
          <a:p>
            <a:pPr algn="l">
              <a:lnSpc>
                <a:spcPts val="9600"/>
              </a:lnSpc>
            </a:pPr>
            <a:r>
              <a:rPr lang="en-US" sz="8000">
                <a:solidFill>
                  <a:srgbClr val="191919"/>
                </a:solidFill>
                <a:latin typeface="Paytone One"/>
                <a:ea typeface="Paytone One"/>
                <a:cs typeface="Paytone One"/>
                <a:sym typeface="Paytone One"/>
              </a:rPr>
              <a:t>b. Chia sẻ khó khăn với các bạn</a:t>
            </a:r>
          </a:p>
          <a:p>
            <a:pPr algn="l">
              <a:lnSpc>
                <a:spcPts val="9600"/>
              </a:lnSpc>
            </a:pPr>
            <a:endParaRPr lang="en-US" sz="8000">
              <a:solidFill>
                <a:srgbClr val="191919"/>
              </a:solidFill>
              <a:latin typeface="Paytone One"/>
              <a:ea typeface="Paytone One"/>
              <a:cs typeface="Paytone One"/>
              <a:sym typeface="Paytone One"/>
            </a:endParaRPr>
          </a:p>
        </p:txBody>
      </p:sp>
      <p:sp>
        <p:nvSpPr>
          <p:cNvPr id="8" name="TextBox 8"/>
          <p:cNvSpPr txBox="1"/>
          <p:nvPr/>
        </p:nvSpPr>
        <p:spPr>
          <a:xfrm>
            <a:off x="7799043" y="1526232"/>
            <a:ext cx="9088002" cy="7186911"/>
          </a:xfrm>
          <a:prstGeom prst="rect">
            <a:avLst/>
          </a:prstGeom>
        </p:spPr>
        <p:txBody>
          <a:bodyPr lIns="0" tIns="0" rIns="0" bIns="0" rtlCol="0" anchor="t">
            <a:spAutoFit/>
          </a:bodyPr>
          <a:lstStyle/>
          <a:p>
            <a:pPr marL="1047441" lvl="1" indent="-523721" algn="ctr">
              <a:lnSpc>
                <a:spcPts val="6306"/>
              </a:lnSpc>
              <a:buFont typeface="Arial"/>
              <a:buChar char="•"/>
            </a:pPr>
            <a:r>
              <a:rPr lang="en-US" sz="4851" b="1">
                <a:solidFill>
                  <a:srgbClr val="191919"/>
                </a:solidFill>
                <a:latin typeface="Cabin Bold"/>
                <a:ea typeface="Cabin Bold"/>
                <a:cs typeface="Cabin Bold"/>
                <a:sym typeface="Cabin Bold"/>
              </a:rPr>
              <a:t>Mỗi bạn </a:t>
            </a:r>
            <a:r>
              <a:rPr lang="en-US" sz="4851" b="1">
                <a:solidFill>
                  <a:srgbClr val="EB717B"/>
                </a:solidFill>
                <a:latin typeface="Cabin Bold"/>
                <a:ea typeface="Cabin Bold"/>
                <a:cs typeface="Cabin Bold"/>
                <a:sym typeface="Cabin Bold"/>
              </a:rPr>
              <a:t>suy nghĩ</a:t>
            </a:r>
            <a:r>
              <a:rPr lang="en-US" sz="4851" b="1">
                <a:solidFill>
                  <a:srgbClr val="191919"/>
                </a:solidFill>
                <a:latin typeface="Cabin Bold"/>
                <a:ea typeface="Cabin Bold"/>
                <a:cs typeface="Cabin Bold"/>
                <a:sym typeface="Cabin Bold"/>
              </a:rPr>
              <a:t> và</a:t>
            </a:r>
            <a:r>
              <a:rPr lang="en-US" sz="4851" b="1">
                <a:solidFill>
                  <a:srgbClr val="EB717B"/>
                </a:solidFill>
                <a:latin typeface="Cabin Bold"/>
                <a:ea typeface="Cabin Bold"/>
                <a:cs typeface="Cabin Bold"/>
                <a:sym typeface="Cabin Bold"/>
              </a:rPr>
              <a:t> viết ra</a:t>
            </a:r>
            <a:r>
              <a:rPr lang="en-US" sz="4851" b="1">
                <a:solidFill>
                  <a:srgbClr val="191919"/>
                </a:solidFill>
                <a:latin typeface="Cabin Bold"/>
                <a:ea typeface="Cabin Bold"/>
                <a:cs typeface="Cabin Bold"/>
                <a:sym typeface="Cabin Bold"/>
              </a:rPr>
              <a:t> giấy </a:t>
            </a:r>
            <a:r>
              <a:rPr lang="en-US" sz="4851" b="1">
                <a:solidFill>
                  <a:srgbClr val="EB717B"/>
                </a:solidFill>
                <a:latin typeface="Cabin Bold"/>
                <a:ea typeface="Cabin Bold"/>
                <a:cs typeface="Cabin Bold"/>
                <a:sym typeface="Cabin Bold"/>
              </a:rPr>
              <a:t>những khó khăn của mình gặp phải</a:t>
            </a:r>
            <a:r>
              <a:rPr lang="en-US" sz="4851" b="1">
                <a:solidFill>
                  <a:srgbClr val="191919"/>
                </a:solidFill>
                <a:latin typeface="Cabin Bold"/>
                <a:ea typeface="Cabin Bold"/>
                <a:cs typeface="Cabin Bold"/>
                <a:sym typeface="Cabin Bold"/>
              </a:rPr>
              <a:t> và </a:t>
            </a:r>
            <a:r>
              <a:rPr lang="en-US" sz="4851" b="1">
                <a:solidFill>
                  <a:srgbClr val="5E5DC2"/>
                </a:solidFill>
                <a:latin typeface="Cabin Bold"/>
                <a:ea typeface="Cabin Bold"/>
                <a:cs typeface="Cabin Bold"/>
                <a:sym typeface="Cabin Bold"/>
              </a:rPr>
              <a:t>hành động của bản thân để vượt qua nó</a:t>
            </a:r>
            <a:r>
              <a:rPr lang="en-US" sz="4851" b="1">
                <a:solidFill>
                  <a:srgbClr val="191919"/>
                </a:solidFill>
                <a:latin typeface="Cabin Bold"/>
                <a:ea typeface="Cabin Bold"/>
                <a:cs typeface="Cabin Bold"/>
                <a:sym typeface="Cabin Bold"/>
              </a:rPr>
              <a:t>.</a:t>
            </a:r>
          </a:p>
          <a:p>
            <a:pPr marL="1047441" lvl="1" indent="-523721" algn="ctr">
              <a:lnSpc>
                <a:spcPts val="6306"/>
              </a:lnSpc>
              <a:buFont typeface="Arial"/>
              <a:buChar char="•"/>
            </a:pPr>
            <a:r>
              <a:rPr lang="en-US" sz="4851" b="1">
                <a:solidFill>
                  <a:srgbClr val="191919"/>
                </a:solidFill>
                <a:latin typeface="Cabin Bold"/>
                <a:ea typeface="Cabin Bold"/>
                <a:cs typeface="Cabin Bold"/>
                <a:sym typeface="Cabin Bold"/>
              </a:rPr>
              <a:t>Sau đó </a:t>
            </a:r>
            <a:r>
              <a:rPr lang="en-US" sz="4851" b="1">
                <a:solidFill>
                  <a:srgbClr val="EB717B"/>
                </a:solidFill>
                <a:latin typeface="Cabin Bold"/>
                <a:ea typeface="Cabin Bold"/>
                <a:cs typeface="Cabin Bold"/>
                <a:sym typeface="Cabin Bold"/>
              </a:rPr>
              <a:t>dán</a:t>
            </a:r>
            <a:r>
              <a:rPr lang="en-US" sz="4851" b="1">
                <a:solidFill>
                  <a:srgbClr val="191919"/>
                </a:solidFill>
                <a:latin typeface="Cabin Bold"/>
                <a:ea typeface="Cabin Bold"/>
                <a:cs typeface="Cabin Bold"/>
                <a:sym typeface="Cabin Bold"/>
              </a:rPr>
              <a:t> các tờ giấy nhỏ của mình lên </a:t>
            </a:r>
            <a:r>
              <a:rPr lang="en-US" sz="4851" b="1">
                <a:solidFill>
                  <a:srgbClr val="5E5DC2"/>
                </a:solidFill>
                <a:latin typeface="Cabin Bold"/>
                <a:ea typeface="Cabin Bold"/>
                <a:cs typeface="Cabin Bold"/>
                <a:sym typeface="Cabin Bold"/>
              </a:rPr>
              <a:t>tờ A1 của nhóm</a:t>
            </a:r>
            <a:r>
              <a:rPr lang="en-US" sz="4851" b="1">
                <a:solidFill>
                  <a:srgbClr val="191919"/>
                </a:solidFill>
                <a:latin typeface="Cabin Bold"/>
                <a:ea typeface="Cabin Bold"/>
                <a:cs typeface="Cabin Bold"/>
                <a:sym typeface="Cabin Bold"/>
              </a:rPr>
              <a:t> và </a:t>
            </a:r>
            <a:r>
              <a:rPr lang="en-US" sz="4851" b="1">
                <a:solidFill>
                  <a:srgbClr val="5E5DC2"/>
                </a:solidFill>
                <a:latin typeface="Cabin Bold"/>
                <a:ea typeface="Cabin Bold"/>
                <a:cs typeface="Cabin Bold"/>
                <a:sym typeface="Cabin Bold"/>
              </a:rPr>
              <a:t>chia sẻ khó khăn lẫn nhau</a:t>
            </a:r>
            <a:r>
              <a:rPr lang="en-US" sz="4851" b="1">
                <a:solidFill>
                  <a:srgbClr val="191919"/>
                </a:solidFill>
                <a:latin typeface="Cabin Bold"/>
                <a:ea typeface="Cabin Bold"/>
                <a:cs typeface="Cabin Bold"/>
                <a:sym typeface="Cabin Bold"/>
              </a:rPr>
              <a:t> để các bạn trong nhóm thấu hiểu </a:t>
            </a:r>
          </a:p>
        </p:txBody>
      </p:sp>
    </p:spTree>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50510"/>
            <a:ext cx="21643930" cy="11555466"/>
          </a:xfrm>
          <a:custGeom>
            <a:avLst/>
            <a:gdLst/>
            <a:ahLst/>
            <a:cxnLst/>
            <a:rect l="l" t="t" r="r" b="b"/>
            <a:pathLst>
              <a:path w="21643930" h="11555466">
                <a:moveTo>
                  <a:pt x="0" y="0"/>
                </a:moveTo>
                <a:lnTo>
                  <a:pt x="21643930" y="0"/>
                </a:lnTo>
                <a:lnTo>
                  <a:pt x="21643930" y="11555467"/>
                </a:lnTo>
                <a:lnTo>
                  <a:pt x="0" y="115554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18320" y="0"/>
            <a:ext cx="10958450" cy="10559961"/>
          </a:xfrm>
          <a:custGeom>
            <a:avLst/>
            <a:gdLst/>
            <a:ahLst/>
            <a:cxnLst/>
            <a:rect l="l" t="t" r="r" b="b"/>
            <a:pathLst>
              <a:path w="10958450" h="10559961">
                <a:moveTo>
                  <a:pt x="0" y="0"/>
                </a:moveTo>
                <a:lnTo>
                  <a:pt x="10958450" y="0"/>
                </a:lnTo>
                <a:lnTo>
                  <a:pt x="10958450" y="10559961"/>
                </a:lnTo>
                <a:lnTo>
                  <a:pt x="0" y="1055996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973857" y="1510331"/>
            <a:ext cx="6917480" cy="7139444"/>
          </a:xfrm>
          <a:prstGeom prst="rect">
            <a:avLst/>
          </a:prstGeom>
          <a:gradFill rotWithShape="1">
            <a:gsLst>
              <a:gs pos="0">
                <a:srgbClr val="FFF7AD">
                  <a:alpha val="100000"/>
                </a:srgbClr>
              </a:gs>
              <a:gs pos="100000">
                <a:srgbClr val="FFA9F9">
                  <a:alpha val="100000"/>
                </a:srgbClr>
              </a:gs>
            </a:gsLst>
            <a:lin ang="0"/>
          </a:gradFill>
        </p:spPr>
      </p:sp>
      <p:sp>
        <p:nvSpPr>
          <p:cNvPr id="5" name="Freeform 5"/>
          <p:cNvSpPr/>
          <p:nvPr/>
        </p:nvSpPr>
        <p:spPr>
          <a:xfrm>
            <a:off x="14681625" y="1101822"/>
            <a:ext cx="3209712" cy="817018"/>
          </a:xfrm>
          <a:custGeom>
            <a:avLst/>
            <a:gdLst/>
            <a:ahLst/>
            <a:cxnLst/>
            <a:rect l="l" t="t" r="r" b="b"/>
            <a:pathLst>
              <a:path w="3209712" h="817018">
                <a:moveTo>
                  <a:pt x="0" y="0"/>
                </a:moveTo>
                <a:lnTo>
                  <a:pt x="3209712" y="0"/>
                </a:lnTo>
                <a:lnTo>
                  <a:pt x="3209712" y="817017"/>
                </a:lnTo>
                <a:lnTo>
                  <a:pt x="0" y="81701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0" y="-9539"/>
            <a:ext cx="1562483" cy="1519869"/>
          </a:xfrm>
          <a:custGeom>
            <a:avLst/>
            <a:gdLst/>
            <a:ahLst/>
            <a:cxnLst/>
            <a:rect l="l" t="t" r="r" b="b"/>
            <a:pathLst>
              <a:path w="1562483" h="1519869">
                <a:moveTo>
                  <a:pt x="0" y="0"/>
                </a:moveTo>
                <a:lnTo>
                  <a:pt x="1562483" y="0"/>
                </a:lnTo>
                <a:lnTo>
                  <a:pt x="1562483" y="1519870"/>
                </a:lnTo>
                <a:lnTo>
                  <a:pt x="0" y="151987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1929044" y="465038"/>
            <a:ext cx="1266129" cy="1453801"/>
          </a:xfrm>
          <a:custGeom>
            <a:avLst/>
            <a:gdLst/>
            <a:ahLst/>
            <a:cxnLst/>
            <a:rect l="l" t="t" r="r" b="b"/>
            <a:pathLst>
              <a:path w="1266129" h="1453801">
                <a:moveTo>
                  <a:pt x="0" y="0"/>
                </a:moveTo>
                <a:lnTo>
                  <a:pt x="1266128" y="0"/>
                </a:lnTo>
                <a:lnTo>
                  <a:pt x="1266128" y="1453801"/>
                </a:lnTo>
                <a:lnTo>
                  <a:pt x="0" y="145380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a:off x="16145087" y="8649775"/>
            <a:ext cx="1746250" cy="1028700"/>
          </a:xfrm>
          <a:custGeom>
            <a:avLst/>
            <a:gdLst/>
            <a:ahLst/>
            <a:cxnLst/>
            <a:rect l="l" t="t" r="r" b="b"/>
            <a:pathLst>
              <a:path w="1746250" h="1028700">
                <a:moveTo>
                  <a:pt x="0" y="0"/>
                </a:moveTo>
                <a:lnTo>
                  <a:pt x="1746250" y="0"/>
                </a:lnTo>
                <a:lnTo>
                  <a:pt x="1746250" y="1028700"/>
                </a:lnTo>
                <a:lnTo>
                  <a:pt x="0" y="102870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1225017">
            <a:off x="10669823" y="8254165"/>
            <a:ext cx="1256886" cy="1231748"/>
          </a:xfrm>
          <a:custGeom>
            <a:avLst/>
            <a:gdLst/>
            <a:ahLst/>
            <a:cxnLst/>
            <a:rect l="l" t="t" r="r" b="b"/>
            <a:pathLst>
              <a:path w="1256886" h="1231748">
                <a:moveTo>
                  <a:pt x="0" y="0"/>
                </a:moveTo>
                <a:lnTo>
                  <a:pt x="1256886" y="0"/>
                </a:lnTo>
                <a:lnTo>
                  <a:pt x="1256886" y="1231748"/>
                </a:lnTo>
                <a:lnTo>
                  <a:pt x="0" y="1231748"/>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a:off x="11326436" y="2804781"/>
            <a:ext cx="6212323" cy="4905397"/>
          </a:xfrm>
          <a:custGeom>
            <a:avLst/>
            <a:gdLst/>
            <a:ahLst/>
            <a:cxnLst/>
            <a:rect l="l" t="t" r="r" b="b"/>
            <a:pathLst>
              <a:path w="6212323" h="4905397">
                <a:moveTo>
                  <a:pt x="0" y="0"/>
                </a:moveTo>
                <a:lnTo>
                  <a:pt x="6212323" y="0"/>
                </a:lnTo>
                <a:lnTo>
                  <a:pt x="6212323" y="4905397"/>
                </a:lnTo>
                <a:lnTo>
                  <a:pt x="0" y="4905397"/>
                </a:lnTo>
                <a:lnTo>
                  <a:pt x="0" y="0"/>
                </a:lnTo>
                <a:close/>
              </a:path>
            </a:pathLst>
          </a:custGeom>
          <a:blipFill>
            <a:blip r:embed="rId16"/>
            <a:stretch>
              <a:fillRect l="-26813"/>
            </a:stretch>
          </a:blipFill>
          <a:ln w="85725" cap="sq">
            <a:solidFill>
              <a:srgbClr val="000000"/>
            </a:solidFill>
            <a:prstDash val="lgDash"/>
            <a:miter/>
          </a:ln>
        </p:spPr>
      </p:sp>
      <p:sp>
        <p:nvSpPr>
          <p:cNvPr id="11" name="TextBox 11"/>
          <p:cNvSpPr txBox="1"/>
          <p:nvPr/>
        </p:nvSpPr>
        <p:spPr>
          <a:xfrm>
            <a:off x="1393049" y="1415081"/>
            <a:ext cx="7750951" cy="7589548"/>
          </a:xfrm>
          <a:prstGeom prst="rect">
            <a:avLst/>
          </a:prstGeom>
        </p:spPr>
        <p:txBody>
          <a:bodyPr lIns="0" tIns="0" rIns="0" bIns="0" rtlCol="0" anchor="t">
            <a:spAutoFit/>
          </a:bodyPr>
          <a:lstStyle/>
          <a:p>
            <a:pPr algn="ctr">
              <a:lnSpc>
                <a:spcPts val="5093"/>
              </a:lnSpc>
            </a:pPr>
            <a:r>
              <a:rPr lang="en-US" sz="3395" b="1">
                <a:solidFill>
                  <a:srgbClr val="191919"/>
                </a:solidFill>
                <a:latin typeface="Canva Sans Bold"/>
                <a:ea typeface="Canva Sans Bold"/>
                <a:cs typeface="Canva Sans Bold"/>
                <a:sym typeface="Canva Sans Bold"/>
              </a:rPr>
              <a:t>Trong cuộc sống của mỗi người luôn gặp những khó khăn cần vượt qua. Có thể thấy, những khó khăn gặp phải và mức độ khó khăn của mỗi người không giống nhau, cách vượt qua khó khăn của mỗi người cũng khác nhau. Nhưng, nếu mỗi chúng ta có thể nhìn thấy được những khó khăn và luôn tìm cách, quyết tâm vượt qua nó thì nhất định chúng ta sẽ đạt được điều chúng ta muốn.</a:t>
            </a:r>
          </a:p>
          <a:p>
            <a:pPr algn="ctr">
              <a:lnSpc>
                <a:spcPts val="5093"/>
              </a:lnSpc>
            </a:pPr>
            <a:endParaRPr lang="en-US" sz="3395" b="1">
              <a:solidFill>
                <a:srgbClr val="191919"/>
              </a:solidFill>
              <a:latin typeface="Canva Sans Bold"/>
              <a:ea typeface="Canva Sans Bold"/>
              <a:cs typeface="Canva Sans Bold"/>
              <a:sym typeface="Canva Sans Bold"/>
            </a:endParaRPr>
          </a:p>
        </p:txBody>
      </p:sp>
    </p:spTree>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436410" y="7521078"/>
            <a:ext cx="2341977" cy="2458182"/>
          </a:xfrm>
          <a:custGeom>
            <a:avLst/>
            <a:gdLst/>
            <a:ahLst/>
            <a:cxnLst/>
            <a:rect l="l" t="t" r="r" b="b"/>
            <a:pathLst>
              <a:path w="2341977" h="2458182">
                <a:moveTo>
                  <a:pt x="0" y="0"/>
                </a:moveTo>
                <a:lnTo>
                  <a:pt x="2341977" y="0"/>
                </a:lnTo>
                <a:lnTo>
                  <a:pt x="2341977" y="2458182"/>
                </a:lnTo>
                <a:lnTo>
                  <a:pt x="0" y="245818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7426788" y="1410012"/>
            <a:ext cx="9832512" cy="6804070"/>
          </a:xfrm>
          <a:prstGeom prst="rect">
            <a:avLst/>
          </a:prstGeom>
          <a:solidFill>
            <a:srgbClr val="FFFFFF"/>
          </a:solidFill>
        </p:spPr>
      </p:sp>
      <p:sp>
        <p:nvSpPr>
          <p:cNvPr id="5" name="Freeform 5"/>
          <p:cNvSpPr/>
          <p:nvPr/>
        </p:nvSpPr>
        <p:spPr>
          <a:xfrm rot="1014011">
            <a:off x="4965425" y="6734509"/>
            <a:ext cx="1250008" cy="1065916"/>
          </a:xfrm>
          <a:custGeom>
            <a:avLst/>
            <a:gdLst/>
            <a:ahLst/>
            <a:cxnLst/>
            <a:rect l="l" t="t" r="r" b="b"/>
            <a:pathLst>
              <a:path w="1250008" h="1065916">
                <a:moveTo>
                  <a:pt x="0" y="0"/>
                </a:moveTo>
                <a:lnTo>
                  <a:pt x="1250008" y="0"/>
                </a:lnTo>
                <a:lnTo>
                  <a:pt x="1250008" y="1065916"/>
                </a:lnTo>
                <a:lnTo>
                  <a:pt x="0" y="106591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11334768" y="1028700"/>
            <a:ext cx="2016553" cy="762624"/>
          </a:xfrm>
          <a:custGeom>
            <a:avLst/>
            <a:gdLst/>
            <a:ahLst/>
            <a:cxnLst/>
            <a:rect l="l" t="t" r="r" b="b"/>
            <a:pathLst>
              <a:path w="2016553" h="762624">
                <a:moveTo>
                  <a:pt x="0" y="0"/>
                </a:moveTo>
                <a:lnTo>
                  <a:pt x="2016553" y="0"/>
                </a:lnTo>
                <a:lnTo>
                  <a:pt x="2016553" y="762624"/>
                </a:lnTo>
                <a:lnTo>
                  <a:pt x="0" y="76262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007015" y="4812047"/>
            <a:ext cx="7660937" cy="6032988"/>
          </a:xfrm>
          <a:custGeom>
            <a:avLst/>
            <a:gdLst/>
            <a:ahLst/>
            <a:cxnLst/>
            <a:rect l="l" t="t" r="r" b="b"/>
            <a:pathLst>
              <a:path w="7660937" h="6032988">
                <a:moveTo>
                  <a:pt x="0" y="0"/>
                </a:moveTo>
                <a:lnTo>
                  <a:pt x="7660937" y="0"/>
                </a:lnTo>
                <a:lnTo>
                  <a:pt x="7660937" y="6032987"/>
                </a:lnTo>
                <a:lnTo>
                  <a:pt x="0" y="6032987"/>
                </a:lnTo>
                <a:lnTo>
                  <a:pt x="0" y="0"/>
                </a:lnTo>
                <a:close/>
              </a:path>
            </a:pathLst>
          </a:custGeom>
          <a:blipFill>
            <a:blip r:embed="rId10"/>
            <a:stretch>
              <a:fillRect/>
            </a:stretch>
          </a:blipFill>
        </p:spPr>
      </p:sp>
      <p:sp>
        <p:nvSpPr>
          <p:cNvPr id="8" name="TextBox 8"/>
          <p:cNvSpPr txBox="1"/>
          <p:nvPr/>
        </p:nvSpPr>
        <p:spPr>
          <a:xfrm>
            <a:off x="1028700" y="1028700"/>
            <a:ext cx="5061280" cy="4876800"/>
          </a:xfrm>
          <a:prstGeom prst="rect">
            <a:avLst/>
          </a:prstGeom>
        </p:spPr>
        <p:txBody>
          <a:bodyPr lIns="0" tIns="0" rIns="0" bIns="0" rtlCol="0" anchor="t">
            <a:spAutoFit/>
          </a:bodyPr>
          <a:lstStyle/>
          <a:p>
            <a:pPr algn="l">
              <a:lnSpc>
                <a:spcPts val="9600"/>
              </a:lnSpc>
            </a:pPr>
            <a:r>
              <a:rPr lang="en-US" sz="8000">
                <a:solidFill>
                  <a:srgbClr val="191919"/>
                </a:solidFill>
                <a:latin typeface="Paytone One"/>
                <a:ea typeface="Paytone One"/>
                <a:cs typeface="Paytone One"/>
                <a:sym typeface="Paytone One"/>
              </a:rPr>
              <a:t>c. Cách vượt qua khó khăn</a:t>
            </a:r>
          </a:p>
          <a:p>
            <a:pPr algn="l">
              <a:lnSpc>
                <a:spcPts val="9600"/>
              </a:lnSpc>
            </a:pPr>
            <a:endParaRPr lang="en-US" sz="8000">
              <a:solidFill>
                <a:srgbClr val="191919"/>
              </a:solidFill>
              <a:latin typeface="Paytone One"/>
              <a:ea typeface="Paytone One"/>
              <a:cs typeface="Paytone One"/>
              <a:sym typeface="Paytone One"/>
            </a:endParaRPr>
          </a:p>
        </p:txBody>
      </p:sp>
      <p:sp>
        <p:nvSpPr>
          <p:cNvPr id="9" name="TextBox 9"/>
          <p:cNvSpPr txBox="1"/>
          <p:nvPr/>
        </p:nvSpPr>
        <p:spPr>
          <a:xfrm>
            <a:off x="8171298" y="2488120"/>
            <a:ext cx="8343492" cy="5263135"/>
          </a:xfrm>
          <a:prstGeom prst="rect">
            <a:avLst/>
          </a:prstGeom>
        </p:spPr>
        <p:txBody>
          <a:bodyPr lIns="0" tIns="0" rIns="0" bIns="0" rtlCol="0" anchor="t">
            <a:spAutoFit/>
          </a:bodyPr>
          <a:lstStyle/>
          <a:p>
            <a:pPr algn="ctr">
              <a:lnSpc>
                <a:spcPts val="7318"/>
              </a:lnSpc>
            </a:pPr>
            <a:r>
              <a:rPr lang="en-US" sz="5629" b="1">
                <a:solidFill>
                  <a:srgbClr val="191919"/>
                </a:solidFill>
                <a:latin typeface="Cabin Bold"/>
                <a:ea typeface="Cabin Bold"/>
                <a:cs typeface="Cabin Bold"/>
                <a:sym typeface="Cabin Bold"/>
              </a:rPr>
              <a:t>Lựa chọn </a:t>
            </a:r>
            <a:r>
              <a:rPr lang="en-US" sz="5629" b="1">
                <a:solidFill>
                  <a:srgbClr val="B4D1AB"/>
                </a:solidFill>
                <a:latin typeface="Cabin Bold"/>
                <a:ea typeface="Cabin Bold"/>
                <a:cs typeface="Cabin Bold"/>
                <a:sym typeface="Cabin Bold"/>
              </a:rPr>
              <a:t>một khó khăn</a:t>
            </a:r>
            <a:r>
              <a:rPr lang="en-US" sz="5629" b="1">
                <a:solidFill>
                  <a:srgbClr val="191919"/>
                </a:solidFill>
                <a:latin typeface="Cabin Bold"/>
                <a:ea typeface="Cabin Bold"/>
                <a:cs typeface="Cabin Bold"/>
                <a:sym typeface="Cabin Bold"/>
              </a:rPr>
              <a:t> mà các bạn </a:t>
            </a:r>
            <a:r>
              <a:rPr lang="en-US" sz="5629" b="1">
                <a:solidFill>
                  <a:srgbClr val="B4D1AB"/>
                </a:solidFill>
                <a:latin typeface="Cabin Bold"/>
                <a:ea typeface="Cabin Bold"/>
                <a:cs typeface="Cabin Bold"/>
                <a:sym typeface="Cabin Bold"/>
              </a:rPr>
              <a:t>trong nhóm</a:t>
            </a:r>
            <a:r>
              <a:rPr lang="en-US" sz="5629" b="1">
                <a:solidFill>
                  <a:srgbClr val="191919"/>
                </a:solidFill>
                <a:latin typeface="Cabin Bold"/>
                <a:ea typeface="Cabin Bold"/>
                <a:cs typeface="Cabin Bold"/>
                <a:sym typeface="Cabin Bold"/>
              </a:rPr>
              <a:t> đã </a:t>
            </a:r>
            <a:r>
              <a:rPr lang="en-US" sz="5629" b="1">
                <a:solidFill>
                  <a:srgbClr val="B4D1AB"/>
                </a:solidFill>
                <a:latin typeface="Cabin Bold"/>
                <a:ea typeface="Cabin Bold"/>
                <a:cs typeface="Cabin Bold"/>
                <a:sym typeface="Cabin Bold"/>
              </a:rPr>
              <a:t>gặp phải</a:t>
            </a:r>
            <a:r>
              <a:rPr lang="en-US" sz="5629" b="1">
                <a:solidFill>
                  <a:srgbClr val="191919"/>
                </a:solidFill>
                <a:latin typeface="Cabin Bold"/>
                <a:ea typeface="Cabin Bold"/>
                <a:cs typeface="Cabin Bold"/>
                <a:sym typeface="Cabin Bold"/>
              </a:rPr>
              <a:t> và </a:t>
            </a:r>
            <a:r>
              <a:rPr lang="en-US" sz="5629" b="1">
                <a:solidFill>
                  <a:srgbClr val="B4D1AB"/>
                </a:solidFill>
                <a:latin typeface="Cabin Bold"/>
                <a:ea typeface="Cabin Bold"/>
                <a:cs typeface="Cabin Bold"/>
                <a:sym typeface="Cabin Bold"/>
              </a:rPr>
              <a:t>thảo luận</a:t>
            </a:r>
            <a:r>
              <a:rPr lang="en-US" sz="5629" b="1">
                <a:solidFill>
                  <a:srgbClr val="191919"/>
                </a:solidFill>
                <a:latin typeface="Cabin Bold"/>
                <a:ea typeface="Cabin Bold"/>
                <a:cs typeface="Cabin Bold"/>
                <a:sym typeface="Cabin Bold"/>
              </a:rPr>
              <a:t> để </a:t>
            </a:r>
            <a:r>
              <a:rPr lang="en-US" sz="5629" b="1">
                <a:solidFill>
                  <a:srgbClr val="B4D1AB"/>
                </a:solidFill>
                <a:latin typeface="Cabin Bold"/>
                <a:ea typeface="Cabin Bold"/>
                <a:cs typeface="Cabin Bold"/>
                <a:sym typeface="Cabin Bold"/>
              </a:rPr>
              <a:t>đưa ra cách thức vượt qua</a:t>
            </a:r>
            <a:r>
              <a:rPr lang="en-US" sz="5629" b="1">
                <a:solidFill>
                  <a:srgbClr val="191919"/>
                </a:solidFill>
                <a:latin typeface="Cabin Bold"/>
                <a:ea typeface="Cabin Bold"/>
                <a:cs typeface="Cabin Bold"/>
                <a:sym typeface="Cabin Bold"/>
              </a:rPr>
              <a:t> khó khăn đó.</a:t>
            </a:r>
          </a:p>
          <a:p>
            <a:pPr algn="ctr">
              <a:lnSpc>
                <a:spcPts val="5238"/>
              </a:lnSpc>
            </a:pPr>
            <a:endParaRPr lang="en-US" sz="5629" b="1">
              <a:solidFill>
                <a:srgbClr val="191919"/>
              </a:solidFill>
              <a:latin typeface="Cabin Bold"/>
              <a:ea typeface="Cabin Bold"/>
              <a:cs typeface="Cabin Bold"/>
              <a:sym typeface="Cabin Bold"/>
            </a:endParaRPr>
          </a:p>
        </p:txBody>
      </p:sp>
    </p:spTree>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32386"/>
            <a:ext cx="21643930" cy="11555466"/>
          </a:xfrm>
          <a:custGeom>
            <a:avLst/>
            <a:gdLst/>
            <a:ahLst/>
            <a:cxnLst/>
            <a:rect l="l" t="t" r="r" b="b"/>
            <a:pathLst>
              <a:path w="21643930" h="11555466">
                <a:moveTo>
                  <a:pt x="0" y="0"/>
                </a:moveTo>
                <a:lnTo>
                  <a:pt x="21643930" y="0"/>
                </a:lnTo>
                <a:lnTo>
                  <a:pt x="21643930" y="11555466"/>
                </a:lnTo>
                <a:lnTo>
                  <a:pt x="0" y="115554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5436410" y="7521078"/>
            <a:ext cx="2341977" cy="2458182"/>
          </a:xfrm>
          <a:custGeom>
            <a:avLst/>
            <a:gdLst/>
            <a:ahLst/>
            <a:cxnLst/>
            <a:rect l="l" t="t" r="r" b="b"/>
            <a:pathLst>
              <a:path w="2341977" h="2458182">
                <a:moveTo>
                  <a:pt x="0" y="0"/>
                </a:moveTo>
                <a:lnTo>
                  <a:pt x="2341977" y="0"/>
                </a:lnTo>
                <a:lnTo>
                  <a:pt x="2341977" y="2458182"/>
                </a:lnTo>
                <a:lnTo>
                  <a:pt x="0" y="245818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7154242" y="1410012"/>
            <a:ext cx="9832512" cy="6804070"/>
          </a:xfrm>
          <a:prstGeom prst="rect">
            <a:avLst/>
          </a:prstGeom>
          <a:solidFill>
            <a:srgbClr val="FFFFFF"/>
          </a:solidFill>
        </p:spPr>
      </p:sp>
      <p:sp>
        <p:nvSpPr>
          <p:cNvPr id="5" name="TextBox 5"/>
          <p:cNvSpPr txBox="1"/>
          <p:nvPr/>
        </p:nvSpPr>
        <p:spPr>
          <a:xfrm>
            <a:off x="1028700" y="1028700"/>
            <a:ext cx="5061280" cy="4876800"/>
          </a:xfrm>
          <a:prstGeom prst="rect">
            <a:avLst/>
          </a:prstGeom>
        </p:spPr>
        <p:txBody>
          <a:bodyPr lIns="0" tIns="0" rIns="0" bIns="0" rtlCol="0" anchor="t">
            <a:spAutoFit/>
          </a:bodyPr>
          <a:lstStyle/>
          <a:p>
            <a:pPr algn="l">
              <a:lnSpc>
                <a:spcPts val="9600"/>
              </a:lnSpc>
            </a:pPr>
            <a:r>
              <a:rPr lang="en-US" sz="8000">
                <a:solidFill>
                  <a:srgbClr val="191919"/>
                </a:solidFill>
                <a:latin typeface="Paytone One"/>
                <a:ea typeface="Paytone One"/>
                <a:cs typeface="Paytone One"/>
                <a:sym typeface="Paytone One"/>
              </a:rPr>
              <a:t>c. Cách vượt qua khó khăn</a:t>
            </a:r>
          </a:p>
          <a:p>
            <a:pPr algn="l">
              <a:lnSpc>
                <a:spcPts val="9600"/>
              </a:lnSpc>
            </a:pPr>
            <a:endParaRPr lang="en-US" sz="8000">
              <a:solidFill>
                <a:srgbClr val="191919"/>
              </a:solidFill>
              <a:latin typeface="Paytone One"/>
              <a:ea typeface="Paytone One"/>
              <a:cs typeface="Paytone One"/>
              <a:sym typeface="Paytone One"/>
            </a:endParaRPr>
          </a:p>
        </p:txBody>
      </p:sp>
      <p:sp>
        <p:nvSpPr>
          <p:cNvPr id="6" name="Freeform 6"/>
          <p:cNvSpPr/>
          <p:nvPr/>
        </p:nvSpPr>
        <p:spPr>
          <a:xfrm>
            <a:off x="1028700" y="6383342"/>
            <a:ext cx="4820814" cy="2874958"/>
          </a:xfrm>
          <a:custGeom>
            <a:avLst/>
            <a:gdLst/>
            <a:ahLst/>
            <a:cxnLst/>
            <a:rect l="l" t="t" r="r" b="b"/>
            <a:pathLst>
              <a:path w="4820814" h="2874958">
                <a:moveTo>
                  <a:pt x="0" y="0"/>
                </a:moveTo>
                <a:lnTo>
                  <a:pt x="4820814" y="0"/>
                </a:lnTo>
                <a:lnTo>
                  <a:pt x="4820814" y="2874958"/>
                </a:lnTo>
                <a:lnTo>
                  <a:pt x="0" y="2874958"/>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rot="-2700000">
            <a:off x="981452" y="7045618"/>
            <a:ext cx="1537120" cy="503058"/>
          </a:xfrm>
          <a:custGeom>
            <a:avLst/>
            <a:gdLst/>
            <a:ahLst/>
            <a:cxnLst/>
            <a:rect l="l" t="t" r="r" b="b"/>
            <a:pathLst>
              <a:path w="1537120" h="503058">
                <a:moveTo>
                  <a:pt x="0" y="0"/>
                </a:moveTo>
                <a:lnTo>
                  <a:pt x="1537120" y="0"/>
                </a:lnTo>
                <a:lnTo>
                  <a:pt x="1537120" y="503057"/>
                </a:lnTo>
                <a:lnTo>
                  <a:pt x="0" y="503057"/>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rot="1014011">
            <a:off x="4965425" y="6734509"/>
            <a:ext cx="1250008" cy="1065916"/>
          </a:xfrm>
          <a:custGeom>
            <a:avLst/>
            <a:gdLst/>
            <a:ahLst/>
            <a:cxnLst/>
            <a:rect l="l" t="t" r="r" b="b"/>
            <a:pathLst>
              <a:path w="1250008" h="1065916">
                <a:moveTo>
                  <a:pt x="0" y="0"/>
                </a:moveTo>
                <a:lnTo>
                  <a:pt x="1250008" y="0"/>
                </a:lnTo>
                <a:lnTo>
                  <a:pt x="1250008" y="1065916"/>
                </a:lnTo>
                <a:lnTo>
                  <a:pt x="0" y="106591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a:off x="11334768" y="1028700"/>
            <a:ext cx="2016553" cy="762624"/>
          </a:xfrm>
          <a:custGeom>
            <a:avLst/>
            <a:gdLst/>
            <a:ahLst/>
            <a:cxnLst/>
            <a:rect l="l" t="t" r="r" b="b"/>
            <a:pathLst>
              <a:path w="2016553" h="762624">
                <a:moveTo>
                  <a:pt x="0" y="0"/>
                </a:moveTo>
                <a:lnTo>
                  <a:pt x="2016553" y="0"/>
                </a:lnTo>
                <a:lnTo>
                  <a:pt x="2016553" y="762624"/>
                </a:lnTo>
                <a:lnTo>
                  <a:pt x="0" y="762624"/>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TextBox 10"/>
          <p:cNvSpPr txBox="1"/>
          <p:nvPr/>
        </p:nvSpPr>
        <p:spPr>
          <a:xfrm>
            <a:off x="7435568" y="2093161"/>
            <a:ext cx="9366318" cy="5873358"/>
          </a:xfrm>
          <a:prstGeom prst="rect">
            <a:avLst/>
          </a:prstGeom>
        </p:spPr>
        <p:txBody>
          <a:bodyPr lIns="0" tIns="0" rIns="0" bIns="0" rtlCol="0" anchor="t">
            <a:spAutoFit/>
          </a:bodyPr>
          <a:lstStyle/>
          <a:p>
            <a:pPr algn="ctr">
              <a:lnSpc>
                <a:spcPts val="5420"/>
              </a:lnSpc>
            </a:pPr>
            <a:r>
              <a:rPr lang="en-US" sz="4169" b="1">
                <a:solidFill>
                  <a:srgbClr val="EB717B"/>
                </a:solidFill>
                <a:latin typeface="Cabin Bold"/>
                <a:ea typeface="Cabin Bold"/>
                <a:cs typeface="Cabin Bold"/>
                <a:sym typeface="Cabin Bold"/>
              </a:rPr>
              <a:t>Ví dụ:</a:t>
            </a:r>
            <a:r>
              <a:rPr lang="en-US" sz="4169" b="1">
                <a:solidFill>
                  <a:srgbClr val="191919"/>
                </a:solidFill>
                <a:latin typeface="Cabin Bold"/>
                <a:ea typeface="Cabin Bold"/>
                <a:cs typeface="Cabin Bold"/>
                <a:sym typeface="Cabin Bold"/>
              </a:rPr>
              <a:t>  Bạn Minh gặp khó khăn trong học môn Toán.</a:t>
            </a:r>
          </a:p>
          <a:p>
            <a:pPr algn="ctr">
              <a:lnSpc>
                <a:spcPts val="5420"/>
              </a:lnSpc>
            </a:pPr>
            <a:r>
              <a:rPr lang="en-US" sz="4169">
                <a:solidFill>
                  <a:srgbClr val="191919"/>
                </a:solidFill>
                <a:latin typeface="Cabin"/>
                <a:ea typeface="Cabin"/>
                <a:cs typeface="Cabin"/>
                <a:sym typeface="Cabin"/>
              </a:rPr>
              <a:t>-</a:t>
            </a:r>
            <a:r>
              <a:rPr lang="en-US" sz="4169" b="1">
                <a:solidFill>
                  <a:srgbClr val="191919"/>
                </a:solidFill>
                <a:latin typeface="Cabin Bold"/>
                <a:ea typeface="Cabin Bold"/>
                <a:cs typeface="Cabin Bold"/>
                <a:sym typeface="Cabin Bold"/>
              </a:rPr>
              <a:t>Xác định nguyên nhân vì sao chưa học tốt môn Toán</a:t>
            </a:r>
          </a:p>
          <a:p>
            <a:pPr algn="ctr">
              <a:lnSpc>
                <a:spcPts val="5420"/>
              </a:lnSpc>
            </a:pPr>
            <a:r>
              <a:rPr lang="en-US" sz="4169">
                <a:solidFill>
                  <a:srgbClr val="191919"/>
                </a:solidFill>
                <a:latin typeface="Cabin"/>
                <a:ea typeface="Cabin"/>
                <a:cs typeface="Cabin"/>
                <a:sym typeface="Cabin"/>
              </a:rPr>
              <a:t>-</a:t>
            </a:r>
            <a:r>
              <a:rPr lang="en-US" sz="4169" b="1">
                <a:solidFill>
                  <a:srgbClr val="191919"/>
                </a:solidFill>
                <a:latin typeface="Cabin Bold"/>
                <a:ea typeface="Cabin Bold"/>
                <a:cs typeface="Cabin Bold"/>
                <a:sym typeface="Cabin Bold"/>
              </a:rPr>
              <a:t>Lập kế hoạch cụ thể trong việc học Toán</a:t>
            </a:r>
          </a:p>
          <a:p>
            <a:pPr algn="ctr">
              <a:lnSpc>
                <a:spcPts val="5420"/>
              </a:lnSpc>
            </a:pPr>
            <a:r>
              <a:rPr lang="en-US" sz="4169" b="1">
                <a:solidFill>
                  <a:srgbClr val="191919"/>
                </a:solidFill>
                <a:latin typeface="Cabin Bold"/>
                <a:ea typeface="Cabin Bold"/>
                <a:cs typeface="Cabin Bold"/>
                <a:sym typeface="Cabin Bold"/>
              </a:rPr>
              <a:t>vLuôn cố gắng hết sức, tin mình sẽ tiến bộ</a:t>
            </a:r>
          </a:p>
          <a:p>
            <a:pPr algn="ctr">
              <a:lnSpc>
                <a:spcPts val="5420"/>
              </a:lnSpc>
            </a:pPr>
            <a:r>
              <a:rPr lang="en-US" sz="4169">
                <a:solidFill>
                  <a:srgbClr val="191919"/>
                </a:solidFill>
                <a:latin typeface="Cabin"/>
                <a:ea typeface="Cabin"/>
                <a:cs typeface="Cabin"/>
                <a:sym typeface="Cabin"/>
              </a:rPr>
              <a:t>-</a:t>
            </a:r>
            <a:r>
              <a:rPr lang="en-US" sz="4169" b="1">
                <a:solidFill>
                  <a:srgbClr val="191919"/>
                </a:solidFill>
                <a:latin typeface="Cabin Bold"/>
                <a:ea typeface="Cabin Bold"/>
                <a:cs typeface="Cabin Bold"/>
                <a:sym typeface="Cabin Bold"/>
              </a:rPr>
              <a:t>Tìm kiếm sự hỗ trợ từ thầy cô, bạn bè...</a:t>
            </a:r>
          </a:p>
          <a:p>
            <a:pPr algn="ctr">
              <a:lnSpc>
                <a:spcPts val="3109"/>
              </a:lnSpc>
            </a:pPr>
            <a:endParaRPr lang="en-US" sz="4169" b="1">
              <a:solidFill>
                <a:srgbClr val="191919"/>
              </a:solidFill>
              <a:latin typeface="Cabin Bold"/>
              <a:ea typeface="Cabin Bold"/>
              <a:cs typeface="Cabin Bold"/>
              <a:sym typeface="Cabin Bold"/>
            </a:endParaRPr>
          </a:p>
        </p:txBody>
      </p:sp>
    </p:spTree>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9481" y="-350510"/>
            <a:ext cx="21643930" cy="11555466"/>
          </a:xfrm>
          <a:custGeom>
            <a:avLst/>
            <a:gdLst/>
            <a:ahLst/>
            <a:cxnLst/>
            <a:rect l="l" t="t" r="r" b="b"/>
            <a:pathLst>
              <a:path w="21643930" h="11555466">
                <a:moveTo>
                  <a:pt x="0" y="0"/>
                </a:moveTo>
                <a:lnTo>
                  <a:pt x="21643930" y="0"/>
                </a:lnTo>
                <a:lnTo>
                  <a:pt x="21643930" y="11555467"/>
                </a:lnTo>
                <a:lnTo>
                  <a:pt x="0" y="1155546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18320" y="0"/>
            <a:ext cx="10958450" cy="10559961"/>
          </a:xfrm>
          <a:custGeom>
            <a:avLst/>
            <a:gdLst/>
            <a:ahLst/>
            <a:cxnLst/>
            <a:rect l="l" t="t" r="r" b="b"/>
            <a:pathLst>
              <a:path w="10958450" h="10559961">
                <a:moveTo>
                  <a:pt x="0" y="0"/>
                </a:moveTo>
                <a:lnTo>
                  <a:pt x="10958450" y="0"/>
                </a:lnTo>
                <a:lnTo>
                  <a:pt x="10958450" y="10559961"/>
                </a:lnTo>
                <a:lnTo>
                  <a:pt x="0" y="1055996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AutoShape 4"/>
          <p:cNvSpPr/>
          <p:nvPr/>
        </p:nvSpPr>
        <p:spPr>
          <a:xfrm>
            <a:off x="10973857" y="1510331"/>
            <a:ext cx="6917480" cy="7139444"/>
          </a:xfrm>
          <a:prstGeom prst="rect">
            <a:avLst/>
          </a:prstGeom>
          <a:gradFill rotWithShape="1">
            <a:gsLst>
              <a:gs pos="0">
                <a:srgbClr val="FFF7AD">
                  <a:alpha val="100000"/>
                </a:srgbClr>
              </a:gs>
              <a:gs pos="100000">
                <a:srgbClr val="FFA9F9">
                  <a:alpha val="100000"/>
                </a:srgbClr>
              </a:gs>
            </a:gsLst>
            <a:lin ang="0"/>
          </a:gradFill>
        </p:spPr>
      </p:sp>
      <p:sp>
        <p:nvSpPr>
          <p:cNvPr id="5" name="Freeform 5"/>
          <p:cNvSpPr/>
          <p:nvPr/>
        </p:nvSpPr>
        <p:spPr>
          <a:xfrm>
            <a:off x="14681625" y="1101822"/>
            <a:ext cx="3209712" cy="817018"/>
          </a:xfrm>
          <a:custGeom>
            <a:avLst/>
            <a:gdLst/>
            <a:ahLst/>
            <a:cxnLst/>
            <a:rect l="l" t="t" r="r" b="b"/>
            <a:pathLst>
              <a:path w="3209712" h="817018">
                <a:moveTo>
                  <a:pt x="0" y="0"/>
                </a:moveTo>
                <a:lnTo>
                  <a:pt x="3209712" y="0"/>
                </a:lnTo>
                <a:lnTo>
                  <a:pt x="3209712" y="817017"/>
                </a:lnTo>
                <a:lnTo>
                  <a:pt x="0" y="81701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0" y="-9539"/>
            <a:ext cx="1562483" cy="1519869"/>
          </a:xfrm>
          <a:custGeom>
            <a:avLst/>
            <a:gdLst/>
            <a:ahLst/>
            <a:cxnLst/>
            <a:rect l="l" t="t" r="r" b="b"/>
            <a:pathLst>
              <a:path w="1562483" h="1519869">
                <a:moveTo>
                  <a:pt x="0" y="0"/>
                </a:moveTo>
                <a:lnTo>
                  <a:pt x="1562483" y="0"/>
                </a:lnTo>
                <a:lnTo>
                  <a:pt x="1562483" y="1519870"/>
                </a:lnTo>
                <a:lnTo>
                  <a:pt x="0" y="151987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a:off x="11929044" y="465038"/>
            <a:ext cx="1266129" cy="1453801"/>
          </a:xfrm>
          <a:custGeom>
            <a:avLst/>
            <a:gdLst/>
            <a:ahLst/>
            <a:cxnLst/>
            <a:rect l="l" t="t" r="r" b="b"/>
            <a:pathLst>
              <a:path w="1266129" h="1453801">
                <a:moveTo>
                  <a:pt x="0" y="0"/>
                </a:moveTo>
                <a:lnTo>
                  <a:pt x="1266128" y="0"/>
                </a:lnTo>
                <a:lnTo>
                  <a:pt x="1266128" y="1453801"/>
                </a:lnTo>
                <a:lnTo>
                  <a:pt x="0" y="1453801"/>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a:off x="16145087" y="8649775"/>
            <a:ext cx="1746250" cy="1028700"/>
          </a:xfrm>
          <a:custGeom>
            <a:avLst/>
            <a:gdLst/>
            <a:ahLst/>
            <a:cxnLst/>
            <a:rect l="l" t="t" r="r" b="b"/>
            <a:pathLst>
              <a:path w="1746250" h="1028700">
                <a:moveTo>
                  <a:pt x="0" y="0"/>
                </a:moveTo>
                <a:lnTo>
                  <a:pt x="1746250" y="0"/>
                </a:lnTo>
                <a:lnTo>
                  <a:pt x="1746250" y="1028700"/>
                </a:lnTo>
                <a:lnTo>
                  <a:pt x="0" y="1028700"/>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1225017">
            <a:off x="10669823" y="8254165"/>
            <a:ext cx="1256886" cy="1231748"/>
          </a:xfrm>
          <a:custGeom>
            <a:avLst/>
            <a:gdLst/>
            <a:ahLst/>
            <a:cxnLst/>
            <a:rect l="l" t="t" r="r" b="b"/>
            <a:pathLst>
              <a:path w="1256886" h="1231748">
                <a:moveTo>
                  <a:pt x="0" y="0"/>
                </a:moveTo>
                <a:lnTo>
                  <a:pt x="1256886" y="0"/>
                </a:lnTo>
                <a:lnTo>
                  <a:pt x="1256886" y="1231748"/>
                </a:lnTo>
                <a:lnTo>
                  <a:pt x="0" y="1231748"/>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a:off x="11326436" y="2804781"/>
            <a:ext cx="6212323" cy="4905397"/>
          </a:xfrm>
          <a:custGeom>
            <a:avLst/>
            <a:gdLst/>
            <a:ahLst/>
            <a:cxnLst/>
            <a:rect l="l" t="t" r="r" b="b"/>
            <a:pathLst>
              <a:path w="6212323" h="4905397">
                <a:moveTo>
                  <a:pt x="0" y="0"/>
                </a:moveTo>
                <a:lnTo>
                  <a:pt x="6212323" y="0"/>
                </a:lnTo>
                <a:lnTo>
                  <a:pt x="6212323" y="4905397"/>
                </a:lnTo>
                <a:lnTo>
                  <a:pt x="0" y="4905397"/>
                </a:lnTo>
                <a:lnTo>
                  <a:pt x="0" y="0"/>
                </a:lnTo>
                <a:close/>
              </a:path>
            </a:pathLst>
          </a:custGeom>
          <a:blipFill>
            <a:blip r:embed="rId16"/>
            <a:stretch>
              <a:fillRect l="-26813"/>
            </a:stretch>
          </a:blipFill>
          <a:ln w="85725" cap="sq">
            <a:solidFill>
              <a:srgbClr val="000000"/>
            </a:solidFill>
            <a:prstDash val="lgDash"/>
            <a:miter/>
          </a:ln>
        </p:spPr>
      </p:sp>
      <p:sp>
        <p:nvSpPr>
          <p:cNvPr id="11" name="TextBox 11"/>
          <p:cNvSpPr txBox="1"/>
          <p:nvPr/>
        </p:nvSpPr>
        <p:spPr>
          <a:xfrm>
            <a:off x="886538" y="1359815"/>
            <a:ext cx="8257462" cy="8145942"/>
          </a:xfrm>
          <a:prstGeom prst="rect">
            <a:avLst/>
          </a:prstGeom>
        </p:spPr>
        <p:txBody>
          <a:bodyPr lIns="0" tIns="0" rIns="0" bIns="0" rtlCol="0" anchor="t">
            <a:spAutoFit/>
          </a:bodyPr>
          <a:lstStyle/>
          <a:p>
            <a:pPr algn="ctr">
              <a:lnSpc>
                <a:spcPts val="6743"/>
              </a:lnSpc>
            </a:pPr>
            <a:r>
              <a:rPr lang="en-US" sz="4495">
                <a:solidFill>
                  <a:srgbClr val="191919"/>
                </a:solidFill>
                <a:latin typeface="Paytone One"/>
                <a:ea typeface="Paytone One"/>
                <a:cs typeface="Paytone One"/>
                <a:sym typeface="Paytone One"/>
              </a:rPr>
              <a:t>Khi gặp vấn đề </a:t>
            </a:r>
          </a:p>
          <a:p>
            <a:pPr algn="ctr">
              <a:lnSpc>
                <a:spcPts val="5843"/>
              </a:lnSpc>
            </a:pPr>
            <a:r>
              <a:rPr lang="en-US" sz="3895" b="1">
                <a:solidFill>
                  <a:srgbClr val="EB717B"/>
                </a:solidFill>
                <a:latin typeface="Canva Sans Bold"/>
                <a:ea typeface="Canva Sans Bold"/>
                <a:cs typeface="Canva Sans Bold"/>
                <a:sym typeface="Canva Sans Bold"/>
              </a:rPr>
              <a:t>=&gt;</a:t>
            </a:r>
            <a:r>
              <a:rPr lang="en-US" sz="3895" b="1">
                <a:solidFill>
                  <a:srgbClr val="191919"/>
                </a:solidFill>
                <a:latin typeface="Canva Sans Bold"/>
                <a:ea typeface="Canva Sans Bold"/>
                <a:cs typeface="Canva Sans Bold"/>
                <a:sym typeface="Canva Sans Bold"/>
              </a:rPr>
              <a:t> suy nghĩ tiêu cực theo bản năng</a:t>
            </a:r>
          </a:p>
          <a:p>
            <a:pPr algn="ctr">
              <a:lnSpc>
                <a:spcPts val="5843"/>
              </a:lnSpc>
            </a:pPr>
            <a:r>
              <a:rPr lang="en-US" sz="3895" b="1">
                <a:solidFill>
                  <a:srgbClr val="98D2E3"/>
                </a:solidFill>
                <a:latin typeface="Canva Sans Bold"/>
                <a:ea typeface="Canva Sans Bold"/>
                <a:cs typeface="Canva Sans Bold"/>
                <a:sym typeface="Canva Sans Bold"/>
              </a:rPr>
              <a:t>=&gt;</a:t>
            </a:r>
            <a:r>
              <a:rPr lang="en-US" sz="3895" b="1">
                <a:solidFill>
                  <a:srgbClr val="191919"/>
                </a:solidFill>
                <a:latin typeface="Canva Sans Bold"/>
                <a:ea typeface="Canva Sans Bold"/>
                <a:cs typeface="Canva Sans Bold"/>
                <a:sym typeface="Canva Sans Bold"/>
              </a:rPr>
              <a:t> cần ngăn chặn + xem xét thời gian, mức độ ảnh hưởng của vấn đề</a:t>
            </a:r>
          </a:p>
          <a:p>
            <a:pPr algn="ctr">
              <a:lnSpc>
                <a:spcPts val="5843"/>
              </a:lnSpc>
            </a:pPr>
            <a:r>
              <a:rPr lang="en-US" sz="3895" b="1">
                <a:solidFill>
                  <a:srgbClr val="B4D1AB"/>
                </a:solidFill>
                <a:latin typeface="Canva Sans Bold"/>
                <a:ea typeface="Canva Sans Bold"/>
                <a:cs typeface="Canva Sans Bold"/>
                <a:sym typeface="Canva Sans Bold"/>
              </a:rPr>
              <a:t>=&gt;</a:t>
            </a:r>
            <a:r>
              <a:rPr lang="en-US" sz="3895" b="1">
                <a:solidFill>
                  <a:srgbClr val="191919"/>
                </a:solidFill>
                <a:latin typeface="Canva Sans Bold"/>
                <a:ea typeface="Canva Sans Bold"/>
                <a:cs typeface="Canva Sans Bold"/>
                <a:sym typeface="Canva Sans Bold"/>
              </a:rPr>
              <a:t> tạo suy nghĩ tích cực thay đổi cảm xúc</a:t>
            </a:r>
          </a:p>
          <a:p>
            <a:pPr algn="ctr">
              <a:lnSpc>
                <a:spcPts val="5843"/>
              </a:lnSpc>
            </a:pPr>
            <a:r>
              <a:rPr lang="en-US" sz="3895" b="1">
                <a:solidFill>
                  <a:srgbClr val="FFD3D3"/>
                </a:solidFill>
                <a:latin typeface="Canva Sans Bold"/>
                <a:ea typeface="Canva Sans Bold"/>
                <a:cs typeface="Canva Sans Bold"/>
                <a:sym typeface="Canva Sans Bold"/>
              </a:rPr>
              <a:t>=&gt;</a:t>
            </a:r>
            <a:r>
              <a:rPr lang="en-US" sz="3895" b="1">
                <a:solidFill>
                  <a:srgbClr val="191919"/>
                </a:solidFill>
                <a:latin typeface="Canva Sans Bold"/>
                <a:ea typeface="Canva Sans Bold"/>
                <a:cs typeface="Canva Sans Bold"/>
                <a:sym typeface="Canva Sans Bold"/>
              </a:rPr>
              <a:t> lập kế hoạch và giải quyết vấn đề </a:t>
            </a:r>
          </a:p>
          <a:p>
            <a:pPr algn="ctr">
              <a:lnSpc>
                <a:spcPts val="5843"/>
              </a:lnSpc>
            </a:pPr>
            <a:endParaRPr lang="en-US" sz="3895" b="1">
              <a:solidFill>
                <a:srgbClr val="191919"/>
              </a:solidFill>
              <a:latin typeface="Canva Sans Bold"/>
              <a:ea typeface="Canva Sans Bold"/>
              <a:cs typeface="Canva Sans Bold"/>
              <a:sym typeface="Canva Sans Bold"/>
            </a:endParaRPr>
          </a:p>
        </p:txBody>
      </p:sp>
    </p:spTree>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97525" cy="10287000"/>
          </a:xfrm>
          <a:custGeom>
            <a:avLst/>
            <a:gdLst/>
            <a:ahLst/>
            <a:cxnLst/>
            <a:rect l="l" t="t" r="r" b="b"/>
            <a:pathLst>
              <a:path w="18297525" h="10287000">
                <a:moveTo>
                  <a:pt x="0" y="0"/>
                </a:moveTo>
                <a:lnTo>
                  <a:pt x="18297525" y="0"/>
                </a:lnTo>
                <a:lnTo>
                  <a:pt x="18297525" y="10287000"/>
                </a:lnTo>
                <a:lnTo>
                  <a:pt x="0" y="10287000"/>
                </a:lnTo>
                <a:lnTo>
                  <a:pt x="0" y="0"/>
                </a:lnTo>
                <a:close/>
              </a:path>
            </a:pathLst>
          </a:custGeom>
          <a:blipFill>
            <a:blip r:embed="rId2">
              <a:alphaModFix amt="69000"/>
              <a:extLst>
                <a:ext uri="{96DAC541-7B7A-43D3-8B79-37D633B846F1}">
                  <asvg:svgBlip xmlns="" xmlns:asvg="http://schemas.microsoft.com/office/drawing/2016/SVG/main" r:embed="rId3"/>
                </a:ext>
              </a:extLst>
            </a:blip>
            <a:stretch>
              <a:fillRect/>
            </a:stretch>
          </a:blipFill>
        </p:spPr>
      </p:sp>
      <p:graphicFrame>
        <p:nvGraphicFramePr>
          <p:cNvPr id="3" name="Table 3"/>
          <p:cNvGraphicFramePr>
            <a:graphicFrameLocks noGrp="1"/>
          </p:cNvGraphicFramePr>
          <p:nvPr/>
        </p:nvGraphicFramePr>
        <p:xfrm>
          <a:off x="1696852" y="3531599"/>
          <a:ext cx="14894298" cy="5526670"/>
        </p:xfrm>
        <a:graphic>
          <a:graphicData uri="http://schemas.openxmlformats.org/drawingml/2006/table">
            <a:tbl>
              <a:tblPr/>
              <a:tblGrid>
                <a:gridCol w="4964766">
                  <a:extLst>
                    <a:ext uri="{9D8B030D-6E8A-4147-A177-3AD203B41FA5}">
                      <a16:colId xmlns:a16="http://schemas.microsoft.com/office/drawing/2014/main" val="20000"/>
                    </a:ext>
                  </a:extLst>
                </a:gridCol>
                <a:gridCol w="4964766">
                  <a:extLst>
                    <a:ext uri="{9D8B030D-6E8A-4147-A177-3AD203B41FA5}">
                      <a16:colId xmlns:a16="http://schemas.microsoft.com/office/drawing/2014/main" val="20001"/>
                    </a:ext>
                  </a:extLst>
                </a:gridCol>
                <a:gridCol w="4964766">
                  <a:extLst>
                    <a:ext uri="{9D8B030D-6E8A-4147-A177-3AD203B41FA5}">
                      <a16:colId xmlns:a16="http://schemas.microsoft.com/office/drawing/2014/main" val="20002"/>
                    </a:ext>
                  </a:extLst>
                </a:gridCol>
              </a:tblGrid>
              <a:tr h="1349848">
                <a:tc>
                  <a:txBody>
                    <a:bodyPr/>
                    <a:lstStyle/>
                    <a:p>
                      <a:pPr algn="ctr">
                        <a:lnSpc>
                          <a:spcPts val="5739"/>
                        </a:lnSpc>
                        <a:defRPr/>
                      </a:pPr>
                      <a:r>
                        <a:rPr lang="en-US" sz="4099">
                          <a:solidFill>
                            <a:srgbClr val="FFFFFF"/>
                          </a:solidFill>
                          <a:latin typeface="Cabin"/>
                          <a:ea typeface="Cabin"/>
                          <a:cs typeface="Cabin"/>
                          <a:sym typeface="Cabin"/>
                        </a:rPr>
                        <a:t>đầu tiên</a:t>
                      </a: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solidFill>
                      <a:srgbClr val="98D2E3"/>
                    </a:solidFill>
                  </a:tcPr>
                </a:tc>
                <a:tc>
                  <a:txBody>
                    <a:bodyPr/>
                    <a:lstStyle/>
                    <a:p>
                      <a:pPr algn="ctr">
                        <a:lnSpc>
                          <a:spcPts val="5739"/>
                        </a:lnSpc>
                        <a:defRPr/>
                      </a:pPr>
                      <a:r>
                        <a:rPr lang="en-US" sz="4099" b="1">
                          <a:solidFill>
                            <a:srgbClr val="FFFFFF"/>
                          </a:solidFill>
                          <a:latin typeface="Cabin Bold"/>
                          <a:ea typeface="Cabin Bold"/>
                          <a:cs typeface="Cabin Bold"/>
                          <a:sym typeface="Cabin Bold"/>
                        </a:rPr>
                        <a:t>tiếp theo </a:t>
                      </a: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solidFill>
                      <a:srgbClr val="B4D1AB"/>
                    </a:solidFill>
                  </a:tcPr>
                </a:tc>
                <a:tc>
                  <a:txBody>
                    <a:bodyPr/>
                    <a:lstStyle/>
                    <a:p>
                      <a:pPr algn="ctr">
                        <a:lnSpc>
                          <a:spcPts val="5739"/>
                        </a:lnSpc>
                        <a:defRPr/>
                      </a:pPr>
                      <a:r>
                        <a:rPr lang="en-US" sz="4099" b="1">
                          <a:solidFill>
                            <a:srgbClr val="FFFFFF"/>
                          </a:solidFill>
                          <a:latin typeface="Cabin Bold"/>
                          <a:ea typeface="Cabin Bold"/>
                          <a:cs typeface="Cabin Bold"/>
                          <a:sym typeface="Cabin Bold"/>
                        </a:rPr>
                        <a:t>cuối cùng </a:t>
                      </a: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solidFill>
                      <a:srgbClr val="EB717B"/>
                    </a:solidFill>
                  </a:tcPr>
                </a:tc>
                <a:extLst>
                  <a:ext uri="{0D108BD9-81ED-4DB2-BD59-A6C34878D82A}">
                    <a16:rowId xmlns:a16="http://schemas.microsoft.com/office/drawing/2014/main" val="10000"/>
                  </a:ext>
                </a:extLst>
              </a:tr>
              <a:tr h="4176822">
                <a:tc>
                  <a:txBody>
                    <a:bodyPr/>
                    <a:lstStyle/>
                    <a:p>
                      <a:pPr algn="ctr">
                        <a:lnSpc>
                          <a:spcPts val="6439"/>
                        </a:lnSpc>
                        <a:defRPr/>
                      </a:pPr>
                      <a:r>
                        <a:rPr lang="en-US" sz="4599">
                          <a:solidFill>
                            <a:srgbClr val="191919"/>
                          </a:solidFill>
                          <a:latin typeface="Sigmar One"/>
                          <a:ea typeface="Sigmar One"/>
                          <a:cs typeface="Sigmar One"/>
                          <a:sym typeface="Sigmar One"/>
                        </a:rPr>
                        <a:t>Ôn lại kiến thức đã học</a:t>
                      </a:r>
                      <a:endParaRPr lang="en-US" sz="1100"/>
                    </a:p>
                    <a:p>
                      <a:pPr algn="l">
                        <a:lnSpc>
                          <a:spcPts val="3079"/>
                        </a:lnSpc>
                      </a:pP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tcPr>
                </a:tc>
                <a:tc>
                  <a:txBody>
                    <a:bodyPr/>
                    <a:lstStyle/>
                    <a:p>
                      <a:pPr algn="ctr">
                        <a:lnSpc>
                          <a:spcPts val="5039"/>
                        </a:lnSpc>
                        <a:defRPr/>
                      </a:pPr>
                      <a:r>
                        <a:rPr lang="en-US" sz="3599">
                          <a:solidFill>
                            <a:srgbClr val="191919"/>
                          </a:solidFill>
                          <a:latin typeface="Sigmar One"/>
                          <a:ea typeface="Sigmar One"/>
                          <a:cs typeface="Sigmar One"/>
                          <a:sym typeface="Sigmar One"/>
                        </a:rPr>
                        <a:t>Lập và thực hiện kế hoạch vượt qua khó khăn.</a:t>
                      </a: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tcPr>
                </a:tc>
                <a:tc>
                  <a:txBody>
                    <a:bodyPr/>
                    <a:lstStyle/>
                    <a:p>
                      <a:pPr algn="ctr">
                        <a:lnSpc>
                          <a:spcPts val="4339"/>
                        </a:lnSpc>
                        <a:defRPr/>
                      </a:pPr>
                      <a:r>
                        <a:rPr lang="en-US" sz="3099">
                          <a:solidFill>
                            <a:srgbClr val="191919"/>
                          </a:solidFill>
                          <a:latin typeface="Sigmar One"/>
                          <a:ea typeface="Sigmar One"/>
                          <a:cs typeface="Sigmar One"/>
                          <a:sym typeface="Sigmar One"/>
                        </a:rPr>
                        <a:t>Sưu tầm tấm gương vượt khó và bài học kinh nghiệm cho bản thân - Vượt qua khó khăn (tiết 2)</a:t>
                      </a:r>
                      <a:endParaRPr lang="en-US" sz="1100"/>
                    </a:p>
                    <a:p>
                      <a:pPr algn="l">
                        <a:lnSpc>
                          <a:spcPts val="3079"/>
                        </a:lnSpc>
                      </a:pPr>
                      <a:endParaRPr lang="en-US" sz="1100"/>
                    </a:p>
                  </a:txBody>
                  <a:tcPr marL="190500" marR="190500" marT="190500" marB="190500" anchor="ctr">
                    <a:lnL w="19050" cap="flat" cmpd="sng" algn="ctr">
                      <a:solidFill>
                        <a:srgbClr val="191919"/>
                      </a:solidFill>
                      <a:prstDash val="solid"/>
                      <a:round/>
                      <a:headEnd type="none" w="med" len="med"/>
                      <a:tailEnd type="none" w="med" len="med"/>
                    </a:lnL>
                    <a:lnR w="19050" cap="flat" cmpd="sng" algn="ctr">
                      <a:solidFill>
                        <a:srgbClr val="191919"/>
                      </a:solidFill>
                      <a:prstDash val="solid"/>
                      <a:round/>
                      <a:headEnd type="none" w="med" len="med"/>
                      <a:tailEnd type="none" w="med" len="med"/>
                    </a:lnR>
                    <a:lnT w="19050" cap="flat" cmpd="sng" algn="ctr">
                      <a:solidFill>
                        <a:srgbClr val="191919"/>
                      </a:solidFill>
                      <a:prstDash val="solid"/>
                      <a:round/>
                      <a:headEnd type="none" w="med" len="med"/>
                      <a:tailEnd type="none" w="med" len="med"/>
                    </a:lnT>
                    <a:lnB w="19050" cap="flat" cmpd="sng" algn="ctr">
                      <a:solidFill>
                        <a:srgbClr val="191919"/>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TextBox 4"/>
          <p:cNvSpPr txBox="1"/>
          <p:nvPr/>
        </p:nvSpPr>
        <p:spPr>
          <a:xfrm>
            <a:off x="1696852" y="1298182"/>
            <a:ext cx="14894297" cy="2438400"/>
          </a:xfrm>
          <a:prstGeom prst="rect">
            <a:avLst/>
          </a:prstGeom>
        </p:spPr>
        <p:txBody>
          <a:bodyPr lIns="0" tIns="0" rIns="0" bIns="0" rtlCol="0" anchor="t">
            <a:spAutoFit/>
          </a:bodyPr>
          <a:lstStyle/>
          <a:p>
            <a:pPr algn="ctr">
              <a:lnSpc>
                <a:spcPts val="9600"/>
              </a:lnSpc>
            </a:pPr>
            <a:r>
              <a:rPr lang="en-US" sz="8000">
                <a:solidFill>
                  <a:srgbClr val="191919"/>
                </a:solidFill>
                <a:latin typeface="Paytone One"/>
                <a:ea typeface="Paytone One"/>
                <a:cs typeface="Paytone One"/>
                <a:sym typeface="Paytone One"/>
              </a:rPr>
              <a:t>HƯỚNG DẪN VỀ NHÀ</a:t>
            </a:r>
          </a:p>
          <a:p>
            <a:pPr algn="ctr">
              <a:lnSpc>
                <a:spcPts val="9600"/>
              </a:lnSpc>
            </a:pPr>
            <a:endParaRPr lang="en-US" sz="8000">
              <a:solidFill>
                <a:srgbClr val="191919"/>
              </a:solidFill>
              <a:latin typeface="Paytone One"/>
              <a:ea typeface="Paytone One"/>
              <a:cs typeface="Paytone One"/>
              <a:sym typeface="Paytone One"/>
            </a:endParaRPr>
          </a:p>
        </p:txBody>
      </p:sp>
      <p:sp>
        <p:nvSpPr>
          <p:cNvPr id="5" name="Freeform 5"/>
          <p:cNvSpPr/>
          <p:nvPr/>
        </p:nvSpPr>
        <p:spPr>
          <a:xfrm flipH="1">
            <a:off x="950249" y="7782432"/>
            <a:ext cx="1493205" cy="3311543"/>
          </a:xfrm>
          <a:custGeom>
            <a:avLst/>
            <a:gdLst/>
            <a:ahLst/>
            <a:cxnLst/>
            <a:rect l="l" t="t" r="r" b="b"/>
            <a:pathLst>
              <a:path w="1493205" h="3311543">
                <a:moveTo>
                  <a:pt x="1493205" y="0"/>
                </a:moveTo>
                <a:lnTo>
                  <a:pt x="0" y="0"/>
                </a:lnTo>
                <a:lnTo>
                  <a:pt x="0" y="3311543"/>
                </a:lnTo>
                <a:lnTo>
                  <a:pt x="1493205" y="3311543"/>
                </a:lnTo>
                <a:lnTo>
                  <a:pt x="1493205"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a:off x="17029303" y="7267988"/>
            <a:ext cx="791688" cy="791688"/>
          </a:xfrm>
          <a:custGeom>
            <a:avLst/>
            <a:gdLst/>
            <a:ahLst/>
            <a:cxnLst/>
            <a:rect l="l" t="t" r="r" b="b"/>
            <a:pathLst>
              <a:path w="791688" h="791688">
                <a:moveTo>
                  <a:pt x="0" y="0"/>
                </a:moveTo>
                <a:lnTo>
                  <a:pt x="791689" y="0"/>
                </a:lnTo>
                <a:lnTo>
                  <a:pt x="791689" y="791688"/>
                </a:lnTo>
                <a:lnTo>
                  <a:pt x="0" y="791688"/>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rot="727654">
            <a:off x="15552625" y="7984063"/>
            <a:ext cx="1564292" cy="1521630"/>
          </a:xfrm>
          <a:custGeom>
            <a:avLst/>
            <a:gdLst/>
            <a:ahLst/>
            <a:cxnLst/>
            <a:rect l="l" t="t" r="r" b="b"/>
            <a:pathLst>
              <a:path w="1564292" h="1521630">
                <a:moveTo>
                  <a:pt x="0" y="0"/>
                </a:moveTo>
                <a:lnTo>
                  <a:pt x="1564292" y="0"/>
                </a:lnTo>
                <a:lnTo>
                  <a:pt x="1564292" y="1521630"/>
                </a:lnTo>
                <a:lnTo>
                  <a:pt x="0" y="152163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a:off x="14204111" y="9258300"/>
            <a:ext cx="1206130" cy="394734"/>
          </a:xfrm>
          <a:custGeom>
            <a:avLst/>
            <a:gdLst/>
            <a:ahLst/>
            <a:cxnLst/>
            <a:rect l="l" t="t" r="r" b="b"/>
            <a:pathLst>
              <a:path w="1206130" h="394734">
                <a:moveTo>
                  <a:pt x="0" y="0"/>
                </a:moveTo>
                <a:lnTo>
                  <a:pt x="1206131" y="0"/>
                </a:lnTo>
                <a:lnTo>
                  <a:pt x="1206131" y="394734"/>
                </a:lnTo>
                <a:lnTo>
                  <a:pt x="0" y="39473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a:off x="-454857" y="6810791"/>
            <a:ext cx="1483557" cy="1248885"/>
          </a:xfrm>
          <a:custGeom>
            <a:avLst/>
            <a:gdLst/>
            <a:ahLst/>
            <a:cxnLst/>
            <a:rect l="l" t="t" r="r" b="b"/>
            <a:pathLst>
              <a:path w="1483557" h="1248885">
                <a:moveTo>
                  <a:pt x="0" y="0"/>
                </a:moveTo>
                <a:lnTo>
                  <a:pt x="1483557" y="0"/>
                </a:lnTo>
                <a:lnTo>
                  <a:pt x="1483557" y="1248885"/>
                </a:lnTo>
                <a:lnTo>
                  <a:pt x="0" y="1248885"/>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Freeform 10"/>
          <p:cNvSpPr/>
          <p:nvPr/>
        </p:nvSpPr>
        <p:spPr>
          <a:xfrm rot="-599856">
            <a:off x="2492607" y="9261076"/>
            <a:ext cx="1116700" cy="663929"/>
          </a:xfrm>
          <a:custGeom>
            <a:avLst/>
            <a:gdLst/>
            <a:ahLst/>
            <a:cxnLst/>
            <a:rect l="l" t="t" r="r" b="b"/>
            <a:pathLst>
              <a:path w="1116700" h="663929">
                <a:moveTo>
                  <a:pt x="0" y="0"/>
                </a:moveTo>
                <a:lnTo>
                  <a:pt x="1116700" y="0"/>
                </a:lnTo>
                <a:lnTo>
                  <a:pt x="1116700" y="663928"/>
                </a:lnTo>
                <a:lnTo>
                  <a:pt x="0" y="663928"/>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Tree>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DA88"/>
        </a:solidFill>
        <a:effectLst/>
      </p:bgPr>
    </p:bg>
    <p:spTree>
      <p:nvGrpSpPr>
        <p:cNvPr id="1" name=""/>
        <p:cNvGrpSpPr/>
        <p:nvPr/>
      </p:nvGrpSpPr>
      <p:grpSpPr>
        <a:xfrm>
          <a:off x="0" y="0"/>
          <a:ext cx="0" cy="0"/>
          <a:chOff x="0" y="0"/>
          <a:chExt cx="0" cy="0"/>
        </a:xfrm>
      </p:grpSpPr>
      <p:sp>
        <p:nvSpPr>
          <p:cNvPr id="2" name="Freeform 2"/>
          <p:cNvSpPr/>
          <p:nvPr/>
        </p:nvSpPr>
        <p:spPr>
          <a:xfrm>
            <a:off x="-198140" y="-3316552"/>
            <a:ext cx="19038822" cy="12127225"/>
          </a:xfrm>
          <a:custGeom>
            <a:avLst/>
            <a:gdLst/>
            <a:ahLst/>
            <a:cxnLst/>
            <a:rect l="l" t="t" r="r" b="b"/>
            <a:pathLst>
              <a:path w="19038822" h="12127225">
                <a:moveTo>
                  <a:pt x="0" y="0"/>
                </a:moveTo>
                <a:lnTo>
                  <a:pt x="19038822" y="0"/>
                </a:lnTo>
                <a:lnTo>
                  <a:pt x="19038822" y="12127226"/>
                </a:lnTo>
                <a:lnTo>
                  <a:pt x="0" y="12127226"/>
                </a:lnTo>
                <a:lnTo>
                  <a:pt x="0" y="0"/>
                </a:lnTo>
                <a:close/>
              </a:path>
            </a:pathLst>
          </a:custGeom>
          <a:blipFill>
            <a:blip r:embed="rId2">
              <a:extLst>
                <a:ext uri="{96DAC541-7B7A-43D3-8B79-37D633B846F1}">
                  <asvg:svgBlip xmlns="" xmlns:asvg="http://schemas.microsoft.com/office/drawing/2016/SVG/main" r:embed="rId3"/>
                </a:ext>
              </a:extLst>
            </a:blip>
            <a:stretch>
              <a:fillRect b="-9038"/>
            </a:stretch>
          </a:blipFill>
        </p:spPr>
      </p:sp>
      <p:grpSp>
        <p:nvGrpSpPr>
          <p:cNvPr id="3" name="Group 3"/>
          <p:cNvGrpSpPr/>
          <p:nvPr/>
        </p:nvGrpSpPr>
        <p:grpSpPr>
          <a:xfrm>
            <a:off x="1465977" y="0"/>
            <a:ext cx="15931189" cy="8737144"/>
            <a:chOff x="0" y="0"/>
            <a:chExt cx="21241585" cy="11649526"/>
          </a:xfrm>
        </p:grpSpPr>
        <p:sp>
          <p:nvSpPr>
            <p:cNvPr id="4" name="Freeform 4"/>
            <p:cNvSpPr/>
            <p:nvPr/>
          </p:nvSpPr>
          <p:spPr>
            <a:xfrm>
              <a:off x="0" y="0"/>
              <a:ext cx="14161057" cy="11649526"/>
            </a:xfrm>
            <a:custGeom>
              <a:avLst/>
              <a:gdLst/>
              <a:ahLst/>
              <a:cxnLst/>
              <a:rect l="l" t="t" r="r" b="b"/>
              <a:pathLst>
                <a:path w="14161057" h="11649526">
                  <a:moveTo>
                    <a:pt x="0" y="0"/>
                  </a:moveTo>
                  <a:lnTo>
                    <a:pt x="14161057" y="0"/>
                  </a:lnTo>
                  <a:lnTo>
                    <a:pt x="14161057" y="11649526"/>
                  </a:lnTo>
                  <a:lnTo>
                    <a:pt x="0" y="11649526"/>
                  </a:lnTo>
                  <a:lnTo>
                    <a:pt x="0" y="0"/>
                  </a:lnTo>
                  <a:close/>
                </a:path>
              </a:pathLst>
            </a:custGeom>
            <a:blipFill>
              <a:blip r:embed="rId4">
                <a:extLst>
                  <a:ext uri="{96DAC541-7B7A-43D3-8B79-37D633B846F1}">
                    <asvg:svgBlip xmlns="" xmlns:asvg="http://schemas.microsoft.com/office/drawing/2016/SVG/main" r:embed="rId5"/>
                  </a:ext>
                </a:extLst>
              </a:blip>
              <a:stretch>
                <a:fillRect r="-30390"/>
              </a:stretch>
            </a:blipFill>
          </p:spPr>
        </p:sp>
        <p:sp>
          <p:nvSpPr>
            <p:cNvPr id="5" name="Freeform 5"/>
            <p:cNvSpPr/>
            <p:nvPr/>
          </p:nvSpPr>
          <p:spPr>
            <a:xfrm>
              <a:off x="7080528" y="0"/>
              <a:ext cx="14161057" cy="11649526"/>
            </a:xfrm>
            <a:custGeom>
              <a:avLst/>
              <a:gdLst/>
              <a:ahLst/>
              <a:cxnLst/>
              <a:rect l="l" t="t" r="r" b="b"/>
              <a:pathLst>
                <a:path w="14161057" h="11649526">
                  <a:moveTo>
                    <a:pt x="0" y="0"/>
                  </a:moveTo>
                  <a:lnTo>
                    <a:pt x="14161057" y="0"/>
                  </a:lnTo>
                  <a:lnTo>
                    <a:pt x="14161057" y="11649526"/>
                  </a:lnTo>
                  <a:lnTo>
                    <a:pt x="0" y="11649526"/>
                  </a:lnTo>
                  <a:lnTo>
                    <a:pt x="0" y="0"/>
                  </a:lnTo>
                  <a:close/>
                </a:path>
              </a:pathLst>
            </a:custGeom>
            <a:blipFill>
              <a:blip r:embed="rId4">
                <a:extLst>
                  <a:ext uri="{96DAC541-7B7A-43D3-8B79-37D633B846F1}">
                    <asvg:svgBlip xmlns="" xmlns:asvg="http://schemas.microsoft.com/office/drawing/2016/SVG/main" r:embed="rId5"/>
                  </a:ext>
                </a:extLst>
              </a:blip>
              <a:stretch>
                <a:fillRect l="-30390"/>
              </a:stretch>
            </a:blipFill>
          </p:spPr>
        </p:sp>
      </p:grpSp>
      <p:sp>
        <p:nvSpPr>
          <p:cNvPr id="6" name="Freeform 6"/>
          <p:cNvSpPr/>
          <p:nvPr/>
        </p:nvSpPr>
        <p:spPr>
          <a:xfrm>
            <a:off x="-198140" y="6513672"/>
            <a:ext cx="2411158" cy="1696578"/>
          </a:xfrm>
          <a:custGeom>
            <a:avLst/>
            <a:gdLst/>
            <a:ahLst/>
            <a:cxnLst/>
            <a:rect l="l" t="t" r="r" b="b"/>
            <a:pathLst>
              <a:path w="2411158" h="1696578">
                <a:moveTo>
                  <a:pt x="0" y="0"/>
                </a:moveTo>
                <a:lnTo>
                  <a:pt x="2411158" y="0"/>
                </a:lnTo>
                <a:lnTo>
                  <a:pt x="2411158" y="1696579"/>
                </a:lnTo>
                <a:lnTo>
                  <a:pt x="0" y="169657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a:off x="-629523" y="8170063"/>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a:off x="10869962" y="8810674"/>
            <a:ext cx="8405340" cy="4569448"/>
          </a:xfrm>
          <a:custGeom>
            <a:avLst/>
            <a:gdLst/>
            <a:ahLst/>
            <a:cxnLst/>
            <a:rect l="l" t="t" r="r" b="b"/>
            <a:pathLst>
              <a:path w="8405340" h="4569448">
                <a:moveTo>
                  <a:pt x="0" y="0"/>
                </a:moveTo>
                <a:lnTo>
                  <a:pt x="8405340" y="0"/>
                </a:lnTo>
                <a:lnTo>
                  <a:pt x="8405340" y="4569448"/>
                </a:lnTo>
                <a:lnTo>
                  <a:pt x="0" y="456944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a:off x="16365220" y="6513672"/>
            <a:ext cx="2063893" cy="2627642"/>
          </a:xfrm>
          <a:custGeom>
            <a:avLst/>
            <a:gdLst/>
            <a:ahLst/>
            <a:cxnLst/>
            <a:rect l="l" t="t" r="r" b="b"/>
            <a:pathLst>
              <a:path w="2063893" h="2627642">
                <a:moveTo>
                  <a:pt x="0" y="0"/>
                </a:moveTo>
                <a:lnTo>
                  <a:pt x="2063893" y="0"/>
                </a:lnTo>
                <a:lnTo>
                  <a:pt x="2063893" y="2627642"/>
                </a:lnTo>
                <a:lnTo>
                  <a:pt x="0" y="262764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Freeform 10"/>
          <p:cNvSpPr/>
          <p:nvPr/>
        </p:nvSpPr>
        <p:spPr>
          <a:xfrm rot="-1727232">
            <a:off x="-1077439" y="286532"/>
            <a:ext cx="4169757" cy="902184"/>
          </a:xfrm>
          <a:custGeom>
            <a:avLst/>
            <a:gdLst/>
            <a:ahLst/>
            <a:cxnLst/>
            <a:rect l="l" t="t" r="r" b="b"/>
            <a:pathLst>
              <a:path w="4169757" h="902184">
                <a:moveTo>
                  <a:pt x="0" y="0"/>
                </a:moveTo>
                <a:lnTo>
                  <a:pt x="4169757" y="0"/>
                </a:lnTo>
                <a:lnTo>
                  <a:pt x="4169757" y="902184"/>
                </a:lnTo>
                <a:lnTo>
                  <a:pt x="0" y="902184"/>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1" name="Freeform 11"/>
          <p:cNvSpPr/>
          <p:nvPr/>
        </p:nvSpPr>
        <p:spPr>
          <a:xfrm rot="-8957596" flipH="1" flipV="1">
            <a:off x="16029653" y="577608"/>
            <a:ext cx="4169757" cy="902184"/>
          </a:xfrm>
          <a:custGeom>
            <a:avLst/>
            <a:gdLst/>
            <a:ahLst/>
            <a:cxnLst/>
            <a:rect l="l" t="t" r="r" b="b"/>
            <a:pathLst>
              <a:path w="4169757" h="902184">
                <a:moveTo>
                  <a:pt x="4169757" y="902184"/>
                </a:moveTo>
                <a:lnTo>
                  <a:pt x="0" y="902184"/>
                </a:lnTo>
                <a:lnTo>
                  <a:pt x="0" y="0"/>
                </a:lnTo>
                <a:lnTo>
                  <a:pt x="4169757" y="0"/>
                </a:lnTo>
                <a:lnTo>
                  <a:pt x="4169757" y="902184"/>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flipH="1">
            <a:off x="14053643" y="7454346"/>
            <a:ext cx="2037979" cy="1511810"/>
          </a:xfrm>
          <a:custGeom>
            <a:avLst/>
            <a:gdLst/>
            <a:ahLst/>
            <a:cxnLst/>
            <a:rect l="l" t="t" r="r" b="b"/>
            <a:pathLst>
              <a:path w="2037979" h="1511810">
                <a:moveTo>
                  <a:pt x="2037979" y="0"/>
                </a:moveTo>
                <a:lnTo>
                  <a:pt x="0" y="0"/>
                </a:lnTo>
                <a:lnTo>
                  <a:pt x="0" y="1511810"/>
                </a:lnTo>
                <a:lnTo>
                  <a:pt x="2037979" y="1511810"/>
                </a:lnTo>
                <a:lnTo>
                  <a:pt x="2037979"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3" name="Freeform 13"/>
          <p:cNvSpPr/>
          <p:nvPr/>
        </p:nvSpPr>
        <p:spPr>
          <a:xfrm>
            <a:off x="3939248" y="8810674"/>
            <a:ext cx="3478876" cy="4114800"/>
          </a:xfrm>
          <a:custGeom>
            <a:avLst/>
            <a:gdLst/>
            <a:ahLst/>
            <a:cxnLst/>
            <a:rect l="l" t="t" r="r" b="b"/>
            <a:pathLst>
              <a:path w="3478876" h="4114800">
                <a:moveTo>
                  <a:pt x="0" y="0"/>
                </a:moveTo>
                <a:lnTo>
                  <a:pt x="3478876" y="0"/>
                </a:lnTo>
                <a:lnTo>
                  <a:pt x="3478876" y="4114800"/>
                </a:lnTo>
                <a:lnTo>
                  <a:pt x="0" y="4114800"/>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4" name="TextBox 14"/>
          <p:cNvSpPr txBox="1"/>
          <p:nvPr/>
        </p:nvSpPr>
        <p:spPr>
          <a:xfrm>
            <a:off x="2352542" y="642374"/>
            <a:ext cx="13739080" cy="2258640"/>
          </a:xfrm>
          <a:prstGeom prst="rect">
            <a:avLst/>
          </a:prstGeom>
        </p:spPr>
        <p:txBody>
          <a:bodyPr lIns="0" tIns="0" rIns="0" bIns="0" rtlCol="0" anchor="t">
            <a:spAutoFit/>
          </a:bodyPr>
          <a:lstStyle/>
          <a:p>
            <a:pPr algn="ctr">
              <a:lnSpc>
                <a:spcPts val="6023"/>
              </a:lnSpc>
            </a:pPr>
            <a:r>
              <a:rPr lang="en-US" sz="4302" b="1" i="1">
                <a:solidFill>
                  <a:srgbClr val="FFFFFF"/>
                </a:solidFill>
                <a:latin typeface="DejaVu Serif Bold Italics"/>
                <a:ea typeface="DejaVu Serif Bold Italics"/>
                <a:cs typeface="DejaVu Serif Bold Italics"/>
                <a:sym typeface="DejaVu Serif Bold Italics"/>
              </a:rPr>
              <a:t>HỘI THI GVCN LỚP GIỎI CẤP THÀNH PHỐ </a:t>
            </a:r>
          </a:p>
          <a:p>
            <a:pPr algn="ctr">
              <a:lnSpc>
                <a:spcPts val="5603"/>
              </a:lnSpc>
            </a:pPr>
            <a:r>
              <a:rPr lang="en-US" sz="4002" b="1" i="1">
                <a:solidFill>
                  <a:srgbClr val="FFFFFF"/>
                </a:solidFill>
                <a:latin typeface="DejaVu Serif Bold Italics"/>
                <a:ea typeface="DejaVu Serif Bold Italics"/>
                <a:cs typeface="DejaVu Serif Bold Italics"/>
                <a:sym typeface="DejaVu Serif Bold Italics"/>
              </a:rPr>
              <a:t>NĂM HỌC: 2024-2025</a:t>
            </a:r>
          </a:p>
          <a:p>
            <a:pPr algn="ctr">
              <a:lnSpc>
                <a:spcPts val="6443"/>
              </a:lnSpc>
            </a:pPr>
            <a:endParaRPr lang="en-US" sz="4002" b="1" i="1">
              <a:solidFill>
                <a:srgbClr val="FFFFFF"/>
              </a:solidFill>
              <a:latin typeface="DejaVu Serif Bold Italics"/>
              <a:ea typeface="DejaVu Serif Bold Italics"/>
              <a:cs typeface="DejaVu Serif Bold Italics"/>
              <a:sym typeface="DejaVu Serif Bold Italics"/>
            </a:endParaRPr>
          </a:p>
        </p:txBody>
      </p:sp>
      <p:sp>
        <p:nvSpPr>
          <p:cNvPr id="15" name="TextBox 15"/>
          <p:cNvSpPr txBox="1"/>
          <p:nvPr/>
        </p:nvSpPr>
        <p:spPr>
          <a:xfrm>
            <a:off x="3113924" y="2786714"/>
            <a:ext cx="12216315" cy="4265708"/>
          </a:xfrm>
          <a:prstGeom prst="rect">
            <a:avLst/>
          </a:prstGeom>
        </p:spPr>
        <p:txBody>
          <a:bodyPr lIns="0" tIns="0" rIns="0" bIns="0" rtlCol="0" anchor="t">
            <a:spAutoFit/>
          </a:bodyPr>
          <a:lstStyle/>
          <a:p>
            <a:pPr algn="ctr">
              <a:lnSpc>
                <a:spcPts val="8482"/>
              </a:lnSpc>
            </a:pPr>
            <a:r>
              <a:rPr lang="en-US" sz="6058">
                <a:solidFill>
                  <a:srgbClr val="FFFFFF"/>
                </a:solidFill>
                <a:latin typeface="Sigmar One"/>
                <a:ea typeface="Sigmar One"/>
                <a:cs typeface="Sigmar One"/>
                <a:sym typeface="Sigmar One"/>
              </a:rPr>
              <a:t>TRÂN TRỌNG CẢM ƠN VÀ KÍNH CHÚC BAN GIÁM KHẢO , QUÝ THẦY CÔ MẠNH KHỎE!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859</Words>
  <Application>Microsoft Office PowerPoint</Application>
  <PresentationFormat>Custom</PresentationFormat>
  <Paragraphs>77</Paragraphs>
  <Slides>23</Slides>
  <Notes>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DejaVu Serif</vt:lpstr>
      <vt:lpstr>DejaVu Serif Bold</vt:lpstr>
      <vt:lpstr>Arial</vt:lpstr>
      <vt:lpstr>DejaVu Serif Bold Italics</vt:lpstr>
      <vt:lpstr>Cabin</vt:lpstr>
      <vt:lpstr>Canva Sans Bold</vt:lpstr>
      <vt:lpstr>Cabin Bold</vt:lpstr>
      <vt:lpstr>Baloo</vt:lpstr>
      <vt:lpstr>Sigmar One</vt:lpstr>
      <vt:lpstr>Paytone One</vt:lpstr>
      <vt:lpstr>Sriracha</vt:lpstr>
      <vt:lpstr>Calibri</vt:lpstr>
      <vt:lpstr>Asap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PHẠM TẮC - GVCN GIỎI</dc:title>
  <dc:creator>DELL</dc:creator>
  <cp:lastModifiedBy>Admin</cp:lastModifiedBy>
  <cp:revision>4</cp:revision>
  <dcterms:created xsi:type="dcterms:W3CDTF">2006-08-16T00:00:00Z</dcterms:created>
  <dcterms:modified xsi:type="dcterms:W3CDTF">2024-11-24T20:51:54Z</dcterms:modified>
  <dc:identifier>DAGT_bgLCos</dc:identifier>
</cp:coreProperties>
</file>