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Brygada 1918" panose="020B0604020202020204" charset="0"/>
      <p:regular r:id="rId13"/>
    </p:embeddedFont>
    <p:embeddedFont>
      <p:font typeface="Brygada 1918 Semi Bold" panose="020B0604020202020204" charset="0"/>
      <p:regular r:id="rId14"/>
    </p:embeddedFon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6" d="100"/>
          <a:sy n="56" d="100"/>
        </p:scale>
        <p:origin x="620"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8131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sv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 Id="rId9" Type="http://schemas.openxmlformats.org/officeDocument/2006/relationships/image" Target="../media/image22.sv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69680" y="0"/>
            <a:ext cx="5760720" cy="8229600"/>
          </a:xfrm>
          <a:prstGeom prst="rect">
            <a:avLst/>
          </a:prstGeom>
        </p:spPr>
      </p:pic>
      <p:sp>
        <p:nvSpPr>
          <p:cNvPr id="3" name="Text 0"/>
          <p:cNvSpPr/>
          <p:nvPr/>
        </p:nvSpPr>
        <p:spPr>
          <a:xfrm>
            <a:off x="793790" y="2793683"/>
            <a:ext cx="7556421" cy="1417558"/>
          </a:xfrm>
          <a:prstGeom prst="rect">
            <a:avLst/>
          </a:prstGeom>
          <a:noFill/>
          <a:ln/>
        </p:spPr>
        <p:txBody>
          <a:bodyPr wrap="square" lIns="0" tIns="0" rIns="0" bIns="0" rtlCol="0" anchor="t"/>
          <a:lstStyle/>
          <a:p>
            <a:pPr marL="0" indent="0" algn="l">
              <a:lnSpc>
                <a:spcPts val="5550"/>
              </a:lnSpc>
              <a:buNone/>
            </a:pPr>
            <a:r>
              <a:rPr lang="en-US" sz="4450" dirty="0">
                <a:solidFill>
                  <a:srgbClr val="403011"/>
                </a:solidFill>
                <a:latin typeface="Brygada 1918 Semi Bold" pitchFamily="34" charset="0"/>
                <a:ea typeface="Brygada 1918 Semi Bold" pitchFamily="34" charset="-122"/>
                <a:cs typeface="Brygada 1918 Semi Bold" pitchFamily="34" charset="-120"/>
              </a:rPr>
              <a:t>CHUYÊN ĐỀ STEM MĨ THUẬT KHỐI THCS</a:t>
            </a:r>
            <a:endParaRPr lang="en-US" sz="4450" dirty="0"/>
          </a:p>
        </p:txBody>
      </p:sp>
      <p:sp>
        <p:nvSpPr>
          <p:cNvPr id="4" name="Text 1"/>
          <p:cNvSpPr/>
          <p:nvPr/>
        </p:nvSpPr>
        <p:spPr>
          <a:xfrm>
            <a:off x="793790" y="4301966"/>
            <a:ext cx="7556421" cy="1133951"/>
          </a:xfrm>
          <a:prstGeom prst="rect">
            <a:avLst/>
          </a:prstGeom>
          <a:noFill/>
          <a:ln/>
        </p:spPr>
        <p:txBody>
          <a:bodyPr wrap="square" lIns="0" tIns="0" rIns="0" bIns="0" rtlCol="0" anchor="t"/>
          <a:lstStyle/>
          <a:p>
            <a:pPr marL="0" indent="0" algn="l">
              <a:lnSpc>
                <a:spcPts val="4450"/>
              </a:lnSpc>
              <a:buNone/>
            </a:pPr>
            <a:r>
              <a:rPr lang="en-US" sz="3550" dirty="0">
                <a:solidFill>
                  <a:srgbClr val="403011"/>
                </a:solidFill>
                <a:latin typeface="Brygada 1918 Semi Bold" pitchFamily="34" charset="0"/>
                <a:ea typeface="Brygada 1918 Semi Bold" pitchFamily="34" charset="-122"/>
                <a:cs typeface="Brygada 1918 Semi Bold" pitchFamily="34" charset="-120"/>
              </a:rPr>
              <a:t>“TRANH TĨNH – TRANH ĐỘNG Khi Mĩ thuật gặp STEM”</a:t>
            </a:r>
            <a:endParaRPr lang="en-US" sz="35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00777" y="393383"/>
            <a:ext cx="6704409" cy="447080"/>
          </a:xfrm>
          <a:prstGeom prst="rect">
            <a:avLst/>
          </a:prstGeom>
          <a:noFill/>
          <a:ln/>
        </p:spPr>
        <p:txBody>
          <a:bodyPr wrap="none" lIns="0" tIns="0" rIns="0" bIns="0" rtlCol="0" anchor="t"/>
          <a:lstStyle/>
          <a:p>
            <a:pPr marL="0" indent="0" algn="l">
              <a:lnSpc>
                <a:spcPts val="3500"/>
              </a:lnSpc>
              <a:buNone/>
            </a:pPr>
            <a:r>
              <a:rPr lang="en-US" sz="2800" dirty="0">
                <a:solidFill>
                  <a:srgbClr val="403011"/>
                </a:solidFill>
                <a:latin typeface="Brygada 1918 Semi Bold" pitchFamily="34" charset="0"/>
                <a:ea typeface="Brygada 1918 Semi Bold" pitchFamily="34" charset="-122"/>
                <a:cs typeface="Brygada 1918 Semi Bold" pitchFamily="34" charset="-120"/>
              </a:rPr>
              <a:t>STEM và STEAM trong giáo dục hiện đại</a:t>
            </a:r>
            <a:endParaRPr lang="en-US" sz="2800" dirty="0"/>
          </a:p>
        </p:txBody>
      </p:sp>
      <p:sp>
        <p:nvSpPr>
          <p:cNvPr id="3" name="Text 1"/>
          <p:cNvSpPr/>
          <p:nvPr/>
        </p:nvSpPr>
        <p:spPr>
          <a:xfrm>
            <a:off x="500777" y="1183719"/>
            <a:ext cx="6639878" cy="686872"/>
          </a:xfrm>
          <a:prstGeom prst="rect">
            <a:avLst/>
          </a:prstGeom>
          <a:noFill/>
          <a:ln/>
        </p:spPr>
        <p:txBody>
          <a:bodyPr wrap="square" lIns="0" tIns="0" rIns="0" bIns="0" rtlCol="0" anchor="t"/>
          <a:lstStyle/>
          <a:p>
            <a:pPr marL="0" indent="0" algn="l">
              <a:lnSpc>
                <a:spcPts val="1800"/>
              </a:lnSpc>
              <a:buNone/>
            </a:pPr>
            <a:r>
              <a:rPr lang="en-US" sz="1100" b="1" dirty="0">
                <a:solidFill>
                  <a:srgbClr val="626C3B"/>
                </a:solidFill>
                <a:latin typeface="Brygada 1918" pitchFamily="34" charset="0"/>
                <a:ea typeface="Brygada 1918" pitchFamily="34" charset="-122"/>
                <a:cs typeface="Brygada 1918" pitchFamily="34" charset="-120"/>
              </a:rPr>
              <a:t>STEM</a:t>
            </a:r>
            <a:r>
              <a:rPr lang="en-US" sz="1100" dirty="0">
                <a:solidFill>
                  <a:srgbClr val="403011"/>
                </a:solidFill>
                <a:latin typeface="Brygada 1918" pitchFamily="34" charset="0"/>
                <a:ea typeface="Brygada 1918" pitchFamily="34" charset="-122"/>
                <a:cs typeface="Brygada 1918" pitchFamily="34" charset="-120"/>
              </a:rPr>
              <a:t>: </a:t>
            </a:r>
            <a:endParaRPr lang="en-US" sz="1100" dirty="0"/>
          </a:p>
          <a:p>
            <a:pPr marL="0" indent="0" algn="l">
              <a:lnSpc>
                <a:spcPts val="1800"/>
              </a:lnSpc>
              <a:buNone/>
            </a:pPr>
            <a:r>
              <a:rPr lang="en-US" sz="1100" i="1" dirty="0">
                <a:solidFill>
                  <a:srgbClr val="403011"/>
                </a:solidFill>
                <a:latin typeface="Brygada 1918" pitchFamily="34" charset="0"/>
                <a:ea typeface="Brygada 1918" pitchFamily="34" charset="-122"/>
                <a:cs typeface="Brygada 1918" pitchFamily="34" charset="-120"/>
              </a:rPr>
              <a:t>Khoa học, Công nghệ, Kỹ thuật, Toán học</a:t>
            </a:r>
            <a:r>
              <a:rPr lang="en-US" sz="1100" dirty="0">
                <a:solidFill>
                  <a:srgbClr val="403011"/>
                </a:solidFill>
                <a:latin typeface="Brygada 1918" pitchFamily="34" charset="0"/>
                <a:ea typeface="Brygada 1918" pitchFamily="34" charset="-122"/>
                <a:cs typeface="Brygada 1918" pitchFamily="34" charset="-120"/>
              </a:rPr>
              <a:t> – nền tảng phát triển tư duy logic và kỹ năng giải quyết vấn đề.</a:t>
            </a:r>
            <a:endParaRPr lang="en-US" sz="1100" dirty="0"/>
          </a:p>
        </p:txBody>
      </p:sp>
      <p:pic>
        <p:nvPicPr>
          <p:cNvPr id="4" name="Image 0" descr="preencoded.png"/>
          <p:cNvPicPr>
            <a:picLocks noChangeAspect="1"/>
          </p:cNvPicPr>
          <p:nvPr/>
        </p:nvPicPr>
        <p:blipFill>
          <a:blip r:embed="rId3"/>
          <a:stretch>
            <a:fillRect/>
          </a:stretch>
        </p:blipFill>
        <p:spPr>
          <a:xfrm>
            <a:off x="500777" y="2031444"/>
            <a:ext cx="6639878" cy="6639877"/>
          </a:xfrm>
          <a:prstGeom prst="rect">
            <a:avLst/>
          </a:prstGeom>
        </p:spPr>
      </p:pic>
      <p:sp>
        <p:nvSpPr>
          <p:cNvPr id="5" name="Text 2"/>
          <p:cNvSpPr/>
          <p:nvPr/>
        </p:nvSpPr>
        <p:spPr>
          <a:xfrm>
            <a:off x="7497366" y="1183719"/>
            <a:ext cx="6639878" cy="457914"/>
          </a:xfrm>
          <a:prstGeom prst="rect">
            <a:avLst/>
          </a:prstGeom>
          <a:noFill/>
          <a:ln/>
        </p:spPr>
        <p:txBody>
          <a:bodyPr wrap="square" lIns="0" tIns="0" rIns="0" bIns="0" rtlCol="0" anchor="t"/>
          <a:lstStyle/>
          <a:p>
            <a:pPr marL="0" indent="0" algn="l">
              <a:lnSpc>
                <a:spcPts val="1800"/>
              </a:lnSpc>
              <a:buNone/>
            </a:pPr>
            <a:r>
              <a:rPr lang="en-US" sz="1100" b="1" dirty="0">
                <a:solidFill>
                  <a:srgbClr val="83792E"/>
                </a:solidFill>
                <a:latin typeface="Brygada 1918" pitchFamily="34" charset="0"/>
                <a:ea typeface="Brygada 1918" pitchFamily="34" charset="-122"/>
                <a:cs typeface="Brygada 1918" pitchFamily="34" charset="-120"/>
              </a:rPr>
              <a:t>STEAM</a:t>
            </a:r>
            <a:r>
              <a:rPr lang="en-US" sz="1100" dirty="0">
                <a:solidFill>
                  <a:srgbClr val="403011"/>
                </a:solidFill>
                <a:latin typeface="Brygada 1918" pitchFamily="34" charset="0"/>
                <a:ea typeface="Brygada 1918" pitchFamily="34" charset="-122"/>
                <a:cs typeface="Brygada 1918" pitchFamily="34" charset="-120"/>
              </a:rPr>
              <a:t>: </a:t>
            </a:r>
            <a:endParaRPr lang="en-US" sz="1100" dirty="0"/>
          </a:p>
          <a:p>
            <a:pPr marL="0" indent="0" algn="l">
              <a:lnSpc>
                <a:spcPts val="1800"/>
              </a:lnSpc>
              <a:buNone/>
            </a:pPr>
            <a:r>
              <a:rPr lang="en-US" sz="1100" i="1" dirty="0">
                <a:solidFill>
                  <a:srgbClr val="403011"/>
                </a:solidFill>
                <a:latin typeface="Brygada 1918" pitchFamily="34" charset="0"/>
                <a:ea typeface="Brygada 1918" pitchFamily="34" charset="-122"/>
                <a:cs typeface="Brygada 1918" pitchFamily="34" charset="-120"/>
              </a:rPr>
              <a:t>STEM + Nghệ thuật (Art)</a:t>
            </a:r>
            <a:r>
              <a:rPr lang="en-US" sz="1100" dirty="0">
                <a:solidFill>
                  <a:srgbClr val="403011"/>
                </a:solidFill>
                <a:latin typeface="Brygada 1918" pitchFamily="34" charset="0"/>
                <a:ea typeface="Brygada 1918" pitchFamily="34" charset="-122"/>
                <a:cs typeface="Brygada 1918" pitchFamily="34" charset="-120"/>
              </a:rPr>
              <a:t> – tăng cường sáng tạo, cảm nhận thẩm mỹ và tư duy đa chiều cho học sinh.</a:t>
            </a:r>
            <a:endParaRPr lang="en-US" sz="1100" dirty="0"/>
          </a:p>
        </p:txBody>
      </p:sp>
      <p:sp>
        <p:nvSpPr>
          <p:cNvPr id="6" name="Text 3"/>
          <p:cNvSpPr/>
          <p:nvPr/>
        </p:nvSpPr>
        <p:spPr>
          <a:xfrm>
            <a:off x="7497366" y="1770340"/>
            <a:ext cx="6639878" cy="457914"/>
          </a:xfrm>
          <a:prstGeom prst="rect">
            <a:avLst/>
          </a:prstGeom>
          <a:noFill/>
          <a:ln/>
        </p:spPr>
        <p:txBody>
          <a:bodyPr wrap="square" lIns="0" tIns="0" rIns="0" bIns="0" rtlCol="0" anchor="t"/>
          <a:lstStyle/>
          <a:p>
            <a:pPr marL="0" indent="0" algn="l">
              <a:lnSpc>
                <a:spcPts val="1800"/>
              </a:lnSpc>
              <a:buNone/>
            </a:pPr>
            <a:r>
              <a:rPr lang="en-US" sz="1100" dirty="0">
                <a:solidFill>
                  <a:srgbClr val="CC914D"/>
                </a:solidFill>
                <a:latin typeface="Brygada 1918" pitchFamily="34" charset="0"/>
                <a:ea typeface="Brygada 1918" pitchFamily="34" charset="-122"/>
                <a:cs typeface="Brygada 1918" pitchFamily="34" charset="-120"/>
              </a:rPr>
              <a:t>Vai trò của mỹ thuật trong STEAM:</a:t>
            </a:r>
            <a:r>
              <a:rPr lang="en-US" sz="1100" dirty="0">
                <a:solidFill>
                  <a:srgbClr val="403011"/>
                </a:solidFill>
                <a:latin typeface="Brygada 1918" pitchFamily="34" charset="0"/>
                <a:ea typeface="Brygada 1918" pitchFamily="34" charset="-122"/>
                <a:cs typeface="Brygada 1918" pitchFamily="34" charset="-120"/>
              </a:rPr>
              <a:t> kích thích trí tưởng tượng, phát triển kỹ năng giao tiếp, hợp tác và tư duy phản biện.</a:t>
            </a:r>
            <a:endParaRPr lang="en-US" sz="1100" dirty="0"/>
          </a:p>
        </p:txBody>
      </p:sp>
      <p:pic>
        <p:nvPicPr>
          <p:cNvPr id="7" name="Image 1" descr="preencoded.png"/>
          <p:cNvPicPr>
            <a:picLocks noChangeAspect="1"/>
          </p:cNvPicPr>
          <p:nvPr/>
        </p:nvPicPr>
        <p:blipFill>
          <a:blip r:embed="rId4"/>
          <a:stretch>
            <a:fillRect/>
          </a:stretch>
        </p:blipFill>
        <p:spPr>
          <a:xfrm>
            <a:off x="7497366" y="2389108"/>
            <a:ext cx="6639878" cy="663987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69680" y="0"/>
            <a:ext cx="5760720" cy="8231624"/>
          </a:xfrm>
          <a:prstGeom prst="rect">
            <a:avLst/>
          </a:prstGeom>
        </p:spPr>
      </p:pic>
      <p:sp>
        <p:nvSpPr>
          <p:cNvPr id="3" name="Text 0"/>
          <p:cNvSpPr/>
          <p:nvPr/>
        </p:nvSpPr>
        <p:spPr>
          <a:xfrm>
            <a:off x="700207" y="550188"/>
            <a:ext cx="7743587" cy="1875592"/>
          </a:xfrm>
          <a:prstGeom prst="rect">
            <a:avLst/>
          </a:prstGeom>
          <a:noFill/>
          <a:ln/>
        </p:spPr>
        <p:txBody>
          <a:bodyPr wrap="square" lIns="0" tIns="0" rIns="0" bIns="0" rtlCol="0" anchor="t"/>
          <a:lstStyle/>
          <a:p>
            <a:pPr marL="0" indent="0" algn="l">
              <a:lnSpc>
                <a:spcPts val="490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Mỹ thuật khối THCS: Nền tảng phát triển phẩm chất và năng lực</a:t>
            </a:r>
            <a:endParaRPr lang="en-US" sz="3900" dirty="0"/>
          </a:p>
        </p:txBody>
      </p:sp>
      <p:sp>
        <p:nvSpPr>
          <p:cNvPr id="4" name="Shape 1"/>
          <p:cNvSpPr/>
          <p:nvPr/>
        </p:nvSpPr>
        <p:spPr>
          <a:xfrm>
            <a:off x="700207" y="2725817"/>
            <a:ext cx="7743587" cy="1518523"/>
          </a:xfrm>
          <a:prstGeom prst="roundRect">
            <a:avLst>
              <a:gd name="adj" fmla="val 19764"/>
            </a:avLst>
          </a:prstGeom>
          <a:solidFill>
            <a:srgbClr val="F6EBD4"/>
          </a:solidFill>
          <a:ln w="22860">
            <a:solidFill>
              <a:srgbClr val="626C3B"/>
            </a:solidFill>
            <a:prstDash val="solid"/>
          </a:ln>
        </p:spPr>
      </p:sp>
      <p:sp>
        <p:nvSpPr>
          <p:cNvPr id="5" name="Shape 2"/>
          <p:cNvSpPr/>
          <p:nvPr/>
        </p:nvSpPr>
        <p:spPr>
          <a:xfrm>
            <a:off x="723067" y="2748677"/>
            <a:ext cx="800219" cy="1472803"/>
          </a:xfrm>
          <a:prstGeom prst="roundRect">
            <a:avLst>
              <a:gd name="adj" fmla="val 34077"/>
            </a:avLst>
          </a:prstGeom>
          <a:solidFill>
            <a:srgbClr val="626C3B"/>
          </a:solidFill>
          <a:ln/>
        </p:spPr>
      </p:sp>
      <p:sp>
        <p:nvSpPr>
          <p:cNvPr id="6" name="Text 3"/>
          <p:cNvSpPr/>
          <p:nvPr/>
        </p:nvSpPr>
        <p:spPr>
          <a:xfrm>
            <a:off x="969288" y="3297555"/>
            <a:ext cx="300038" cy="375047"/>
          </a:xfrm>
          <a:prstGeom prst="rect">
            <a:avLst/>
          </a:prstGeom>
          <a:noFill/>
          <a:ln/>
        </p:spPr>
        <p:txBody>
          <a:bodyPr wrap="none" lIns="0" tIns="0" rIns="0" bIns="0" rtlCol="0" anchor="t"/>
          <a:lstStyle/>
          <a:p>
            <a:pPr marL="0" indent="0" algn="l">
              <a:lnSpc>
                <a:spcPts val="2350"/>
              </a:lnSpc>
              <a:buNone/>
            </a:pPr>
            <a:r>
              <a:rPr lang="en-US" sz="2350" dirty="0">
                <a:solidFill>
                  <a:srgbClr val="FFFFFF"/>
                </a:solidFill>
                <a:latin typeface="Brygada 1918 Semi Bold" pitchFamily="34" charset="0"/>
                <a:ea typeface="Brygada 1918 Semi Bold" pitchFamily="34" charset="-122"/>
                <a:cs typeface="Brygada 1918 Semi Bold" pitchFamily="34" charset="-120"/>
              </a:rPr>
              <a:t>1</a:t>
            </a:r>
            <a:endParaRPr lang="en-US" sz="2350" dirty="0"/>
          </a:p>
        </p:txBody>
      </p:sp>
      <p:sp>
        <p:nvSpPr>
          <p:cNvPr id="7" name="Text 4"/>
          <p:cNvSpPr/>
          <p:nvPr/>
        </p:nvSpPr>
        <p:spPr>
          <a:xfrm>
            <a:off x="1723311" y="2948702"/>
            <a:ext cx="2500908" cy="312658"/>
          </a:xfrm>
          <a:prstGeom prst="rect">
            <a:avLst/>
          </a:prstGeom>
          <a:noFill/>
          <a:ln/>
        </p:spPr>
        <p:txBody>
          <a:bodyPr wrap="none" lIns="0" tIns="0" rIns="0" bIns="0" rtlCol="0" anchor="t"/>
          <a:lstStyle/>
          <a:p>
            <a:pPr marL="0" indent="0" algn="l">
              <a:lnSpc>
                <a:spcPts val="245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Năng lực phát triển</a:t>
            </a:r>
            <a:endParaRPr lang="en-US" sz="1950" dirty="0"/>
          </a:p>
        </p:txBody>
      </p:sp>
      <p:sp>
        <p:nvSpPr>
          <p:cNvPr id="8" name="Text 5"/>
          <p:cNvSpPr/>
          <p:nvPr/>
        </p:nvSpPr>
        <p:spPr>
          <a:xfrm>
            <a:off x="1723311" y="3381375"/>
            <a:ext cx="6497598" cy="640080"/>
          </a:xfrm>
          <a:prstGeom prst="rect">
            <a:avLst/>
          </a:prstGeom>
          <a:noFill/>
          <a:ln/>
        </p:spPr>
        <p:txBody>
          <a:bodyPr wrap="square" lIns="0" tIns="0" rIns="0" bIns="0" rtlCol="0" anchor="t"/>
          <a:lstStyle/>
          <a:p>
            <a:pPr marL="0" indent="0" algn="l">
              <a:lnSpc>
                <a:spcPts val="2500"/>
              </a:lnSpc>
              <a:buNone/>
            </a:pPr>
            <a:r>
              <a:rPr lang="en-US" sz="1550" dirty="0">
                <a:solidFill>
                  <a:srgbClr val="403011"/>
                </a:solidFill>
                <a:latin typeface="Brygada 1918" pitchFamily="34" charset="0"/>
                <a:ea typeface="Brygada 1918" pitchFamily="34" charset="-122"/>
                <a:cs typeface="Brygada 1918" pitchFamily="34" charset="-120"/>
              </a:rPr>
              <a:t>Chương trình mỹ thuật lớp 6-9 tập trung phát triển năng lực tự chủ, sáng tạo, giao tiếp và hợp tác.</a:t>
            </a:r>
            <a:endParaRPr lang="en-US" sz="1550" dirty="0"/>
          </a:p>
        </p:txBody>
      </p:sp>
      <p:sp>
        <p:nvSpPr>
          <p:cNvPr id="9" name="Shape 6"/>
          <p:cNvSpPr/>
          <p:nvPr/>
        </p:nvSpPr>
        <p:spPr>
          <a:xfrm>
            <a:off x="700207" y="4444365"/>
            <a:ext cx="7743587" cy="1518523"/>
          </a:xfrm>
          <a:prstGeom prst="roundRect">
            <a:avLst>
              <a:gd name="adj" fmla="val 19764"/>
            </a:avLst>
          </a:prstGeom>
          <a:solidFill>
            <a:srgbClr val="F6EBD4"/>
          </a:solidFill>
          <a:ln w="22860">
            <a:solidFill>
              <a:srgbClr val="83792E"/>
            </a:solidFill>
            <a:prstDash val="solid"/>
          </a:ln>
        </p:spPr>
      </p:sp>
      <p:sp>
        <p:nvSpPr>
          <p:cNvPr id="10" name="Shape 7"/>
          <p:cNvSpPr/>
          <p:nvPr/>
        </p:nvSpPr>
        <p:spPr>
          <a:xfrm>
            <a:off x="723067" y="4467225"/>
            <a:ext cx="800219" cy="1472803"/>
          </a:xfrm>
          <a:prstGeom prst="roundRect">
            <a:avLst>
              <a:gd name="adj" fmla="val 34077"/>
            </a:avLst>
          </a:prstGeom>
          <a:solidFill>
            <a:srgbClr val="83792E"/>
          </a:solidFill>
          <a:ln/>
        </p:spPr>
      </p:sp>
      <p:sp>
        <p:nvSpPr>
          <p:cNvPr id="11" name="Text 8"/>
          <p:cNvSpPr/>
          <p:nvPr/>
        </p:nvSpPr>
        <p:spPr>
          <a:xfrm>
            <a:off x="969288" y="5016103"/>
            <a:ext cx="300038" cy="375047"/>
          </a:xfrm>
          <a:prstGeom prst="rect">
            <a:avLst/>
          </a:prstGeom>
          <a:noFill/>
          <a:ln/>
        </p:spPr>
        <p:txBody>
          <a:bodyPr wrap="none" lIns="0" tIns="0" rIns="0" bIns="0" rtlCol="0" anchor="t"/>
          <a:lstStyle/>
          <a:p>
            <a:pPr marL="0" indent="0" algn="l">
              <a:lnSpc>
                <a:spcPts val="2350"/>
              </a:lnSpc>
              <a:buNone/>
            </a:pPr>
            <a:r>
              <a:rPr lang="en-US" sz="2350" dirty="0">
                <a:solidFill>
                  <a:srgbClr val="FFFFFF"/>
                </a:solidFill>
                <a:latin typeface="Brygada 1918 Semi Bold" pitchFamily="34" charset="0"/>
                <a:ea typeface="Brygada 1918 Semi Bold" pitchFamily="34" charset="-122"/>
                <a:cs typeface="Brygada 1918 Semi Bold" pitchFamily="34" charset="-120"/>
              </a:rPr>
              <a:t>2</a:t>
            </a:r>
            <a:endParaRPr lang="en-US" sz="2350" dirty="0"/>
          </a:p>
        </p:txBody>
      </p:sp>
      <p:sp>
        <p:nvSpPr>
          <p:cNvPr id="12" name="Text 9"/>
          <p:cNvSpPr/>
          <p:nvPr/>
        </p:nvSpPr>
        <p:spPr>
          <a:xfrm>
            <a:off x="1723311" y="4667250"/>
            <a:ext cx="2500908" cy="312658"/>
          </a:xfrm>
          <a:prstGeom prst="rect">
            <a:avLst/>
          </a:prstGeom>
          <a:noFill/>
          <a:ln/>
        </p:spPr>
        <p:txBody>
          <a:bodyPr wrap="none" lIns="0" tIns="0" rIns="0" bIns="0" rtlCol="0" anchor="t"/>
          <a:lstStyle/>
          <a:p>
            <a:pPr marL="0" indent="0" algn="l">
              <a:lnSpc>
                <a:spcPts val="245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Nội dung đa dạng</a:t>
            </a:r>
            <a:endParaRPr lang="en-US" sz="1950" dirty="0"/>
          </a:p>
        </p:txBody>
      </p:sp>
      <p:sp>
        <p:nvSpPr>
          <p:cNvPr id="13" name="Text 10"/>
          <p:cNvSpPr/>
          <p:nvPr/>
        </p:nvSpPr>
        <p:spPr>
          <a:xfrm>
            <a:off x="1723311" y="5099923"/>
            <a:ext cx="6497598" cy="640080"/>
          </a:xfrm>
          <a:prstGeom prst="rect">
            <a:avLst/>
          </a:prstGeom>
          <a:noFill/>
          <a:ln/>
        </p:spPr>
        <p:txBody>
          <a:bodyPr wrap="square" lIns="0" tIns="0" rIns="0" bIns="0" rtlCol="0" anchor="t"/>
          <a:lstStyle/>
          <a:p>
            <a:pPr marL="0" indent="0" algn="l">
              <a:lnSpc>
                <a:spcPts val="2500"/>
              </a:lnSpc>
              <a:buNone/>
            </a:pPr>
            <a:r>
              <a:rPr lang="en-US" sz="1550" dirty="0">
                <a:solidFill>
                  <a:srgbClr val="403011"/>
                </a:solidFill>
                <a:latin typeface="Brygada 1918" pitchFamily="34" charset="0"/>
                <a:ea typeface="Brygada 1918" pitchFamily="34" charset="-122"/>
                <a:cs typeface="Brygada 1918" pitchFamily="34" charset="-120"/>
              </a:rPr>
              <a:t>Gồm mỹ thuật tạo hình và mỹ thuật ứng dụng, giúp học sinh thể hiện cảm xúc, trí tưởng tượng qua tranh tĩnh và tranh động.</a:t>
            </a:r>
            <a:endParaRPr lang="en-US" sz="1550" dirty="0"/>
          </a:p>
        </p:txBody>
      </p:sp>
      <p:sp>
        <p:nvSpPr>
          <p:cNvPr id="14" name="Shape 11"/>
          <p:cNvSpPr/>
          <p:nvPr/>
        </p:nvSpPr>
        <p:spPr>
          <a:xfrm>
            <a:off x="700207" y="6162913"/>
            <a:ext cx="7743587" cy="1518523"/>
          </a:xfrm>
          <a:prstGeom prst="roundRect">
            <a:avLst>
              <a:gd name="adj" fmla="val 19764"/>
            </a:avLst>
          </a:prstGeom>
          <a:solidFill>
            <a:srgbClr val="F6EBD4"/>
          </a:solidFill>
          <a:ln w="22860">
            <a:solidFill>
              <a:srgbClr val="E8AF3B"/>
            </a:solidFill>
            <a:prstDash val="solid"/>
          </a:ln>
        </p:spPr>
      </p:sp>
      <p:sp>
        <p:nvSpPr>
          <p:cNvPr id="15" name="Shape 12"/>
          <p:cNvSpPr/>
          <p:nvPr/>
        </p:nvSpPr>
        <p:spPr>
          <a:xfrm>
            <a:off x="723067" y="6185773"/>
            <a:ext cx="800219" cy="1472803"/>
          </a:xfrm>
          <a:prstGeom prst="roundRect">
            <a:avLst>
              <a:gd name="adj" fmla="val 34077"/>
            </a:avLst>
          </a:prstGeom>
          <a:solidFill>
            <a:srgbClr val="E8AF3B"/>
          </a:solidFill>
          <a:ln/>
        </p:spPr>
      </p:sp>
      <p:sp>
        <p:nvSpPr>
          <p:cNvPr id="16" name="Text 13"/>
          <p:cNvSpPr/>
          <p:nvPr/>
        </p:nvSpPr>
        <p:spPr>
          <a:xfrm>
            <a:off x="969288" y="6734651"/>
            <a:ext cx="300038" cy="375047"/>
          </a:xfrm>
          <a:prstGeom prst="rect">
            <a:avLst/>
          </a:prstGeom>
          <a:noFill/>
          <a:ln/>
        </p:spPr>
        <p:txBody>
          <a:bodyPr wrap="none" lIns="0" tIns="0" rIns="0" bIns="0" rtlCol="0" anchor="t"/>
          <a:lstStyle/>
          <a:p>
            <a:pPr marL="0" indent="0" algn="l">
              <a:lnSpc>
                <a:spcPts val="2350"/>
              </a:lnSpc>
              <a:buNone/>
            </a:pPr>
            <a:r>
              <a:rPr lang="en-US" sz="2350" dirty="0">
                <a:solidFill>
                  <a:srgbClr val="000000"/>
                </a:solidFill>
                <a:latin typeface="Brygada 1918 Semi Bold" pitchFamily="34" charset="0"/>
                <a:ea typeface="Brygada 1918 Semi Bold" pitchFamily="34" charset="-122"/>
                <a:cs typeface="Brygada 1918 Semi Bold" pitchFamily="34" charset="-120"/>
              </a:rPr>
              <a:t>3</a:t>
            </a:r>
            <a:endParaRPr lang="en-US" sz="2350" dirty="0"/>
          </a:p>
        </p:txBody>
      </p:sp>
      <p:sp>
        <p:nvSpPr>
          <p:cNvPr id="17" name="Text 14"/>
          <p:cNvSpPr/>
          <p:nvPr/>
        </p:nvSpPr>
        <p:spPr>
          <a:xfrm>
            <a:off x="1723311" y="6385798"/>
            <a:ext cx="2500908" cy="312658"/>
          </a:xfrm>
          <a:prstGeom prst="rect">
            <a:avLst/>
          </a:prstGeom>
          <a:noFill/>
          <a:ln/>
        </p:spPr>
        <p:txBody>
          <a:bodyPr wrap="none" lIns="0" tIns="0" rIns="0" bIns="0" rtlCol="0" anchor="t"/>
          <a:lstStyle/>
          <a:p>
            <a:pPr marL="0" indent="0" algn="l">
              <a:lnSpc>
                <a:spcPts val="245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Giá trị thẩm mỹ</a:t>
            </a:r>
            <a:endParaRPr lang="en-US" sz="1950" dirty="0"/>
          </a:p>
        </p:txBody>
      </p:sp>
      <p:sp>
        <p:nvSpPr>
          <p:cNvPr id="18" name="Text 15"/>
          <p:cNvSpPr/>
          <p:nvPr/>
        </p:nvSpPr>
        <p:spPr>
          <a:xfrm>
            <a:off x="1723311" y="6818471"/>
            <a:ext cx="6497598" cy="640080"/>
          </a:xfrm>
          <a:prstGeom prst="rect">
            <a:avLst/>
          </a:prstGeom>
          <a:noFill/>
          <a:ln/>
        </p:spPr>
        <p:txBody>
          <a:bodyPr wrap="square" lIns="0" tIns="0" rIns="0" bIns="0" rtlCol="0" anchor="t"/>
          <a:lstStyle/>
          <a:p>
            <a:pPr marL="0" indent="0" algn="l">
              <a:lnSpc>
                <a:spcPts val="2500"/>
              </a:lnSpc>
              <a:buNone/>
            </a:pPr>
            <a:r>
              <a:rPr lang="en-US" sz="1550" dirty="0">
                <a:solidFill>
                  <a:srgbClr val="403011"/>
                </a:solidFill>
                <a:latin typeface="Brygada 1918" pitchFamily="34" charset="0"/>
                <a:ea typeface="Brygada 1918" pitchFamily="34" charset="-122"/>
                <a:cs typeface="Brygada 1918" pitchFamily="34" charset="-120"/>
              </a:rPr>
              <a:t>Mỹ thuật giúp học sinh hiểu giá trị văn hóa, phát triển thẩm mỹ và kỹ năng giải quyết vấn đề thực tiễn.</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64344" y="364808"/>
            <a:ext cx="11372850" cy="414576"/>
          </a:xfrm>
          <a:prstGeom prst="rect">
            <a:avLst/>
          </a:prstGeom>
          <a:noFill/>
          <a:ln/>
        </p:spPr>
        <p:txBody>
          <a:bodyPr wrap="none" lIns="0" tIns="0" rIns="0" bIns="0" rtlCol="0" anchor="t"/>
          <a:lstStyle/>
          <a:p>
            <a:pPr marL="0" indent="0" algn="l">
              <a:lnSpc>
                <a:spcPts val="3250"/>
              </a:lnSpc>
              <a:buNone/>
            </a:pPr>
            <a:r>
              <a:rPr lang="en-US" sz="2600" dirty="0">
                <a:solidFill>
                  <a:srgbClr val="403011"/>
                </a:solidFill>
                <a:latin typeface="Brygada 1918 Semi Bold" pitchFamily="34" charset="0"/>
                <a:ea typeface="Brygada 1918 Semi Bold" pitchFamily="34" charset="-122"/>
                <a:cs typeface="Brygada 1918 Semi Bold" pitchFamily="34" charset="-120"/>
              </a:rPr>
              <a:t>Tranh tĩnh và tranh động: Hai hình thức nghệ thuật trong STEM mỹ thuật</a:t>
            </a:r>
            <a:endParaRPr lang="en-US" sz="2600" dirty="0"/>
          </a:p>
        </p:txBody>
      </p:sp>
      <p:sp>
        <p:nvSpPr>
          <p:cNvPr id="3" name="Text 1"/>
          <p:cNvSpPr/>
          <p:nvPr/>
        </p:nvSpPr>
        <p:spPr>
          <a:xfrm>
            <a:off x="464344" y="1110972"/>
            <a:ext cx="1990249" cy="248841"/>
          </a:xfrm>
          <a:prstGeom prst="rect">
            <a:avLst/>
          </a:prstGeom>
          <a:noFill/>
          <a:ln/>
        </p:spPr>
        <p:txBody>
          <a:bodyPr wrap="none" lIns="0" tIns="0" rIns="0" bIns="0" rtlCol="0" anchor="t"/>
          <a:lstStyle/>
          <a:p>
            <a:pPr marL="0" indent="0" algn="l">
              <a:lnSpc>
                <a:spcPts val="1950"/>
              </a:lnSpc>
              <a:buNone/>
            </a:pPr>
            <a:r>
              <a:rPr lang="en-US" sz="1550" dirty="0">
                <a:solidFill>
                  <a:srgbClr val="626C3B"/>
                </a:solidFill>
                <a:latin typeface="Brygada 1918 Semi Bold" pitchFamily="34" charset="0"/>
                <a:ea typeface="Brygada 1918 Semi Bold" pitchFamily="34" charset="-122"/>
                <a:cs typeface="Brygada 1918 Semi Bold" pitchFamily="34" charset="-120"/>
              </a:rPr>
              <a:t>Tranh tĩnh</a:t>
            </a:r>
            <a:endParaRPr lang="en-US" sz="1550" dirty="0"/>
          </a:p>
        </p:txBody>
      </p:sp>
      <p:sp>
        <p:nvSpPr>
          <p:cNvPr id="4" name="Text 2"/>
          <p:cNvSpPr/>
          <p:nvPr/>
        </p:nvSpPr>
        <p:spPr>
          <a:xfrm>
            <a:off x="464344" y="1492448"/>
            <a:ext cx="6689050" cy="212169"/>
          </a:xfrm>
          <a:prstGeom prst="rect">
            <a:avLst/>
          </a:prstGeom>
          <a:noFill/>
          <a:ln/>
        </p:spPr>
        <p:txBody>
          <a:bodyPr wrap="none" lIns="0" tIns="0" rIns="0" bIns="0" rtlCol="0" anchor="t"/>
          <a:lstStyle/>
          <a:p>
            <a:pPr marL="0" indent="0" algn="l">
              <a:lnSpc>
                <a:spcPts val="1650"/>
              </a:lnSpc>
              <a:buNone/>
            </a:pPr>
            <a:r>
              <a:rPr lang="en-US" sz="1000" dirty="0">
                <a:solidFill>
                  <a:srgbClr val="403011"/>
                </a:solidFill>
                <a:latin typeface="Brygada 1918" pitchFamily="34" charset="0"/>
                <a:ea typeface="Brygada 1918" pitchFamily="34" charset="-122"/>
                <a:cs typeface="Brygada 1918" pitchFamily="34" charset="-120"/>
              </a:rPr>
              <a:t>Tác phẩm mỹ thuật truyền thống, tập trung vào màu sắc, hình khối, bố cục để thể hiện cảm xúc và ý tưởng.</a:t>
            </a:r>
            <a:endParaRPr lang="en-US" sz="1000" dirty="0"/>
          </a:p>
        </p:txBody>
      </p:sp>
      <p:pic>
        <p:nvPicPr>
          <p:cNvPr id="5" name="Image 0" descr="preencoded.png"/>
          <p:cNvPicPr>
            <a:picLocks noChangeAspect="1"/>
          </p:cNvPicPr>
          <p:nvPr/>
        </p:nvPicPr>
        <p:blipFill>
          <a:blip r:embed="rId3"/>
          <a:stretch>
            <a:fillRect/>
          </a:stretch>
        </p:blipFill>
        <p:spPr>
          <a:xfrm>
            <a:off x="464344" y="1853803"/>
            <a:ext cx="6689050" cy="6689050"/>
          </a:xfrm>
          <a:prstGeom prst="rect">
            <a:avLst/>
          </a:prstGeom>
        </p:spPr>
      </p:pic>
      <p:sp>
        <p:nvSpPr>
          <p:cNvPr id="6" name="Text 3"/>
          <p:cNvSpPr/>
          <p:nvPr/>
        </p:nvSpPr>
        <p:spPr>
          <a:xfrm>
            <a:off x="7484626" y="1110972"/>
            <a:ext cx="1990249" cy="248841"/>
          </a:xfrm>
          <a:prstGeom prst="rect">
            <a:avLst/>
          </a:prstGeom>
          <a:noFill/>
          <a:ln/>
        </p:spPr>
        <p:txBody>
          <a:bodyPr wrap="none" lIns="0" tIns="0" rIns="0" bIns="0" rtlCol="0" anchor="t"/>
          <a:lstStyle/>
          <a:p>
            <a:pPr marL="0" indent="0" algn="l">
              <a:lnSpc>
                <a:spcPts val="1950"/>
              </a:lnSpc>
              <a:buNone/>
            </a:pPr>
            <a:r>
              <a:rPr lang="en-US" sz="1550" dirty="0">
                <a:solidFill>
                  <a:srgbClr val="83792E"/>
                </a:solidFill>
                <a:latin typeface="Brygada 1918 Semi Bold" pitchFamily="34" charset="0"/>
                <a:ea typeface="Brygada 1918 Semi Bold" pitchFamily="34" charset="-122"/>
                <a:cs typeface="Brygada 1918 Semi Bold" pitchFamily="34" charset="-120"/>
              </a:rPr>
              <a:t>Tranh động</a:t>
            </a:r>
            <a:endParaRPr lang="en-US" sz="1550" dirty="0"/>
          </a:p>
        </p:txBody>
      </p:sp>
      <p:sp>
        <p:nvSpPr>
          <p:cNvPr id="7" name="Text 4"/>
          <p:cNvSpPr/>
          <p:nvPr/>
        </p:nvSpPr>
        <p:spPr>
          <a:xfrm>
            <a:off x="7484626" y="1492448"/>
            <a:ext cx="6689050" cy="424339"/>
          </a:xfrm>
          <a:prstGeom prst="rect">
            <a:avLst/>
          </a:prstGeom>
          <a:noFill/>
          <a:ln/>
        </p:spPr>
        <p:txBody>
          <a:bodyPr wrap="square" lIns="0" tIns="0" rIns="0" bIns="0" rtlCol="0" anchor="t"/>
          <a:lstStyle/>
          <a:p>
            <a:pPr marL="0" indent="0" algn="l">
              <a:lnSpc>
                <a:spcPts val="1650"/>
              </a:lnSpc>
              <a:buNone/>
            </a:pPr>
            <a:r>
              <a:rPr lang="en-US" sz="1000" dirty="0">
                <a:solidFill>
                  <a:srgbClr val="403011"/>
                </a:solidFill>
                <a:latin typeface="Brygada 1918" pitchFamily="34" charset="0"/>
                <a:ea typeface="Brygada 1918" pitchFamily="34" charset="-122"/>
                <a:cs typeface="Brygada 1918" pitchFamily="34" charset="-120"/>
              </a:rPr>
              <a:t>Ứng dụng công nghệ (video, animation, AR/VR) tạo hiệu ứng chuyển động, tương tác, tăng trải nghiệm học tập và sáng tạo.</a:t>
            </a:r>
            <a:endParaRPr lang="en-US" sz="1000" dirty="0"/>
          </a:p>
        </p:txBody>
      </p:sp>
      <p:pic>
        <p:nvPicPr>
          <p:cNvPr id="8" name="Image 1" descr="preencoded.png"/>
          <p:cNvPicPr>
            <a:picLocks noChangeAspect="1"/>
          </p:cNvPicPr>
          <p:nvPr/>
        </p:nvPicPr>
        <p:blipFill>
          <a:blip r:embed="rId4"/>
          <a:stretch>
            <a:fillRect/>
          </a:stretch>
        </p:blipFill>
        <p:spPr>
          <a:xfrm>
            <a:off x="7484626" y="2065973"/>
            <a:ext cx="6689050" cy="6689050"/>
          </a:xfrm>
          <a:prstGeom prst="rect">
            <a:avLst/>
          </a:prstGeom>
        </p:spPr>
      </p:pic>
      <p:sp>
        <p:nvSpPr>
          <p:cNvPr id="9" name="Text 5"/>
          <p:cNvSpPr/>
          <p:nvPr/>
        </p:nvSpPr>
        <p:spPr>
          <a:xfrm>
            <a:off x="464344" y="9053393"/>
            <a:ext cx="13701713" cy="212169"/>
          </a:xfrm>
          <a:prstGeom prst="rect">
            <a:avLst/>
          </a:prstGeom>
          <a:noFill/>
          <a:ln/>
        </p:spPr>
        <p:txBody>
          <a:bodyPr wrap="none" lIns="0" tIns="0" rIns="0" bIns="0" rtlCol="0" anchor="t"/>
          <a:lstStyle/>
          <a:p>
            <a:pPr marL="0" indent="0" algn="l">
              <a:lnSpc>
                <a:spcPts val="1650"/>
              </a:lnSpc>
              <a:buNone/>
            </a:pPr>
            <a:r>
              <a:rPr lang="en-US" sz="1000" dirty="0">
                <a:solidFill>
                  <a:srgbClr val="403011"/>
                </a:solidFill>
                <a:latin typeface="Brygada 1918" pitchFamily="34" charset="0"/>
                <a:ea typeface="Brygada 1918" pitchFamily="34" charset="-122"/>
                <a:cs typeface="Brygada 1918" pitchFamily="34" charset="-120"/>
              </a:rPr>
              <a:t>Sự kết hợp </a:t>
            </a:r>
            <a:r>
              <a:rPr lang="en-US" sz="1000" dirty="0">
                <a:solidFill>
                  <a:srgbClr val="E8AF3B"/>
                </a:solidFill>
                <a:latin typeface="Brygada 1918" pitchFamily="34" charset="0"/>
                <a:ea typeface="Brygada 1918" pitchFamily="34" charset="-122"/>
                <a:cs typeface="Brygada 1918" pitchFamily="34" charset="-120"/>
              </a:rPr>
              <a:t>tranh tĩnh – tranh động</a:t>
            </a:r>
            <a:r>
              <a:rPr lang="en-US" sz="1000" dirty="0">
                <a:solidFill>
                  <a:srgbClr val="403011"/>
                </a:solidFill>
                <a:latin typeface="Brygada 1918" pitchFamily="34" charset="0"/>
                <a:ea typeface="Brygada 1918" pitchFamily="34" charset="-122"/>
                <a:cs typeface="Brygada 1918" pitchFamily="34" charset="-120"/>
              </a:rPr>
              <a:t> giúp học sinh vừa phát triển kỹ năng mỹ thuật vừa ứng dụng công nghệ hiện đại.</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16875" y="717709"/>
            <a:ext cx="13196649" cy="1280160"/>
          </a:xfrm>
          <a:prstGeom prst="rect">
            <a:avLst/>
          </a:prstGeom>
          <a:noFill/>
          <a:ln/>
        </p:spPr>
        <p:txBody>
          <a:bodyPr wrap="square" lIns="0" tIns="0" rIns="0" bIns="0" rtlCol="0" anchor="t"/>
          <a:lstStyle/>
          <a:p>
            <a:pPr marL="0" indent="0" algn="l">
              <a:lnSpc>
                <a:spcPts val="5000"/>
              </a:lnSpc>
              <a:buNone/>
            </a:pPr>
            <a:r>
              <a:rPr lang="en-US" sz="4000" dirty="0">
                <a:solidFill>
                  <a:srgbClr val="403011"/>
                </a:solidFill>
                <a:latin typeface="Brygada 1918 Semi Bold" pitchFamily="34" charset="0"/>
                <a:ea typeface="Brygada 1918 Semi Bold" pitchFamily="34" charset="-122"/>
                <a:cs typeface="Brygada 1918 Semi Bold" pitchFamily="34" charset="-120"/>
              </a:rPr>
              <a:t>Ví dụ dự án STEM mỹ thuật: Tạo tranh động từ tranh tĩnh</a:t>
            </a:r>
            <a:endParaRPr lang="en-US" sz="4000" dirty="0"/>
          </a:p>
        </p:txBody>
      </p:sp>
      <p:pic>
        <p:nvPicPr>
          <p:cNvPr id="3" name="Image 0" descr="preencoded.png"/>
          <p:cNvPicPr>
            <a:picLocks noChangeAspect="1"/>
          </p:cNvPicPr>
          <p:nvPr/>
        </p:nvPicPr>
        <p:blipFill>
          <a:blip r:embed="rId3"/>
          <a:stretch>
            <a:fillRect/>
          </a:stretch>
        </p:blipFill>
        <p:spPr>
          <a:xfrm>
            <a:off x="716875" y="2714625"/>
            <a:ext cx="6495931" cy="1143000"/>
          </a:xfrm>
          <a:prstGeom prst="rect">
            <a:avLst/>
          </a:prstGeom>
        </p:spPr>
      </p:pic>
      <p:sp>
        <p:nvSpPr>
          <p:cNvPr id="4" name="Text 1"/>
          <p:cNvSpPr/>
          <p:nvPr/>
        </p:nvSpPr>
        <p:spPr>
          <a:xfrm>
            <a:off x="921663" y="3533894"/>
            <a:ext cx="3239333" cy="319921"/>
          </a:xfrm>
          <a:prstGeom prst="rect">
            <a:avLst/>
          </a:prstGeom>
          <a:noFill/>
          <a:ln/>
        </p:spPr>
        <p:txBody>
          <a:bodyPr wrap="none" lIns="0" tIns="0" rIns="0" bIns="0" rtlCol="0" anchor="t"/>
          <a:lstStyle/>
          <a:p>
            <a:pPr marL="0" indent="0" algn="l">
              <a:lnSpc>
                <a:spcPts val="2500"/>
              </a:lnSpc>
              <a:buNone/>
            </a:pPr>
            <a:r>
              <a:rPr lang="en-US" sz="2000" dirty="0">
                <a:solidFill>
                  <a:srgbClr val="403011"/>
                </a:solidFill>
                <a:latin typeface="Brygada 1918 Semi Bold" pitchFamily="34" charset="0"/>
                <a:ea typeface="Brygada 1918 Semi Bold" pitchFamily="34" charset="-122"/>
                <a:cs typeface="Brygada 1918 Semi Bold" pitchFamily="34" charset="-120"/>
              </a:rPr>
              <a:t>Bước 1: Sáng tạo tranh tĩnh</a:t>
            </a:r>
            <a:endParaRPr lang="en-US" sz="2000" dirty="0"/>
          </a:p>
        </p:txBody>
      </p:sp>
      <p:sp>
        <p:nvSpPr>
          <p:cNvPr id="5" name="Text 2"/>
          <p:cNvSpPr/>
          <p:nvPr/>
        </p:nvSpPr>
        <p:spPr>
          <a:xfrm>
            <a:off x="921663" y="3976688"/>
            <a:ext cx="6086356" cy="655320"/>
          </a:xfrm>
          <a:prstGeom prst="rect">
            <a:avLst/>
          </a:prstGeom>
          <a:noFill/>
          <a:ln/>
        </p:spPr>
        <p:txBody>
          <a:bodyPr wrap="square" lIns="0" tIns="0" rIns="0" bIns="0" rtlCol="0" anchor="t"/>
          <a:lstStyle/>
          <a:p>
            <a:pPr marL="0" indent="0" algn="l">
              <a:lnSpc>
                <a:spcPts val="2550"/>
              </a:lnSpc>
              <a:buNone/>
            </a:pPr>
            <a:r>
              <a:rPr lang="en-US" sz="1600" dirty="0">
                <a:solidFill>
                  <a:srgbClr val="403011"/>
                </a:solidFill>
                <a:latin typeface="Brygada 1918" pitchFamily="34" charset="0"/>
                <a:ea typeface="Brygada 1918" pitchFamily="34" charset="-122"/>
                <a:cs typeface="Brygada 1918" pitchFamily="34" charset="-120"/>
              </a:rPr>
              <a:t>Học sinh vẽ tranh tĩnh theo chủ đề đã chọn, sử dụng các kỹ thuật mỹ thuật cơ bản như màu sắc, bố cục, hình khối.</a:t>
            </a:r>
            <a:endParaRPr lang="en-US" sz="1600" dirty="0"/>
          </a:p>
        </p:txBody>
      </p:sp>
      <p:pic>
        <p:nvPicPr>
          <p:cNvPr id="6" name="Image 1" descr="preencoded.png"/>
          <p:cNvPicPr>
            <a:picLocks noChangeAspect="1"/>
          </p:cNvPicPr>
          <p:nvPr/>
        </p:nvPicPr>
        <p:blipFill>
          <a:blip r:embed="rId4"/>
          <a:stretch>
            <a:fillRect/>
          </a:stretch>
        </p:blipFill>
        <p:spPr>
          <a:xfrm>
            <a:off x="7417594" y="2407444"/>
            <a:ext cx="6495931" cy="1143000"/>
          </a:xfrm>
          <a:prstGeom prst="rect">
            <a:avLst/>
          </a:prstGeom>
        </p:spPr>
      </p:pic>
      <p:sp>
        <p:nvSpPr>
          <p:cNvPr id="7" name="Text 3"/>
          <p:cNvSpPr/>
          <p:nvPr/>
        </p:nvSpPr>
        <p:spPr>
          <a:xfrm>
            <a:off x="7622381" y="3226713"/>
            <a:ext cx="3150989" cy="319921"/>
          </a:xfrm>
          <a:prstGeom prst="rect">
            <a:avLst/>
          </a:prstGeom>
          <a:noFill/>
          <a:ln/>
        </p:spPr>
        <p:txBody>
          <a:bodyPr wrap="none" lIns="0" tIns="0" rIns="0" bIns="0" rtlCol="0" anchor="t"/>
          <a:lstStyle/>
          <a:p>
            <a:pPr marL="0" indent="0" algn="l">
              <a:lnSpc>
                <a:spcPts val="2500"/>
              </a:lnSpc>
              <a:buNone/>
            </a:pPr>
            <a:r>
              <a:rPr lang="en-US" sz="2000" dirty="0">
                <a:solidFill>
                  <a:srgbClr val="403011"/>
                </a:solidFill>
                <a:latin typeface="Brygada 1918 Semi Bold" pitchFamily="34" charset="0"/>
                <a:ea typeface="Brygada 1918 Semi Bold" pitchFamily="34" charset="-122"/>
                <a:cs typeface="Brygada 1918 Semi Bold" pitchFamily="34" charset="-120"/>
              </a:rPr>
              <a:t>Bước 2: Số hóa và chuẩn bị</a:t>
            </a:r>
            <a:endParaRPr lang="en-US" sz="2000" dirty="0"/>
          </a:p>
        </p:txBody>
      </p:sp>
      <p:sp>
        <p:nvSpPr>
          <p:cNvPr id="8" name="Text 4"/>
          <p:cNvSpPr/>
          <p:nvPr/>
        </p:nvSpPr>
        <p:spPr>
          <a:xfrm>
            <a:off x="7622381" y="3669506"/>
            <a:ext cx="6086356" cy="982980"/>
          </a:xfrm>
          <a:prstGeom prst="rect">
            <a:avLst/>
          </a:prstGeom>
          <a:noFill/>
          <a:ln/>
        </p:spPr>
        <p:txBody>
          <a:bodyPr wrap="square" lIns="0" tIns="0" rIns="0" bIns="0" rtlCol="0" anchor="t"/>
          <a:lstStyle/>
          <a:p>
            <a:pPr marL="0" indent="0" algn="l">
              <a:lnSpc>
                <a:spcPts val="2550"/>
              </a:lnSpc>
              <a:buNone/>
            </a:pPr>
            <a:r>
              <a:rPr lang="en-US" sz="1600" dirty="0">
                <a:solidFill>
                  <a:srgbClr val="403011"/>
                </a:solidFill>
                <a:latin typeface="Brygada 1918" pitchFamily="34" charset="0"/>
                <a:ea typeface="Brygada 1918" pitchFamily="34" charset="-122"/>
                <a:cs typeface="Brygada 1918" pitchFamily="34" charset="-120"/>
              </a:rPr>
              <a:t>Chụp ảnh hoặc scan tranh tĩnh, sau đó sử dụng phần mềm đồ họa đơn giản để tách lớp hoặc chỉnh sửa cần thiết cho hiệu ứng động.</a:t>
            </a:r>
            <a:endParaRPr lang="en-US" sz="1600" dirty="0"/>
          </a:p>
        </p:txBody>
      </p:sp>
      <p:pic>
        <p:nvPicPr>
          <p:cNvPr id="9" name="Image 2" descr="preencoded.png"/>
          <p:cNvPicPr>
            <a:picLocks noChangeAspect="1"/>
          </p:cNvPicPr>
          <p:nvPr/>
        </p:nvPicPr>
        <p:blipFill>
          <a:blip r:embed="rId5"/>
          <a:stretch>
            <a:fillRect/>
          </a:stretch>
        </p:blipFill>
        <p:spPr>
          <a:xfrm>
            <a:off x="716875" y="5369243"/>
            <a:ext cx="6495931" cy="1143000"/>
          </a:xfrm>
          <a:prstGeom prst="rect">
            <a:avLst/>
          </a:prstGeom>
        </p:spPr>
      </p:pic>
      <p:sp>
        <p:nvSpPr>
          <p:cNvPr id="10" name="Text 5"/>
          <p:cNvSpPr/>
          <p:nvPr/>
        </p:nvSpPr>
        <p:spPr>
          <a:xfrm>
            <a:off x="921663" y="6188512"/>
            <a:ext cx="3121819" cy="319921"/>
          </a:xfrm>
          <a:prstGeom prst="rect">
            <a:avLst/>
          </a:prstGeom>
          <a:noFill/>
          <a:ln/>
        </p:spPr>
        <p:txBody>
          <a:bodyPr wrap="none" lIns="0" tIns="0" rIns="0" bIns="0" rtlCol="0" anchor="t"/>
          <a:lstStyle/>
          <a:p>
            <a:pPr marL="0" indent="0" algn="l">
              <a:lnSpc>
                <a:spcPts val="2500"/>
              </a:lnSpc>
              <a:buNone/>
            </a:pPr>
            <a:r>
              <a:rPr lang="en-US" sz="2000" dirty="0">
                <a:solidFill>
                  <a:srgbClr val="403011"/>
                </a:solidFill>
                <a:latin typeface="Brygada 1918 Semi Bold" pitchFamily="34" charset="0"/>
                <a:ea typeface="Brygada 1918 Semi Bold" pitchFamily="34" charset="-122"/>
                <a:cs typeface="Brygada 1918 Semi Bold" pitchFamily="34" charset="-120"/>
              </a:rPr>
              <a:t>Bước 3: Tạo hiệu ứng động</a:t>
            </a:r>
            <a:endParaRPr lang="en-US" sz="2000" dirty="0"/>
          </a:p>
        </p:txBody>
      </p:sp>
      <p:sp>
        <p:nvSpPr>
          <p:cNvPr id="11" name="Text 6"/>
          <p:cNvSpPr/>
          <p:nvPr/>
        </p:nvSpPr>
        <p:spPr>
          <a:xfrm>
            <a:off x="921663" y="6631305"/>
            <a:ext cx="6086356" cy="655320"/>
          </a:xfrm>
          <a:prstGeom prst="rect">
            <a:avLst/>
          </a:prstGeom>
          <a:noFill/>
          <a:ln/>
        </p:spPr>
        <p:txBody>
          <a:bodyPr wrap="square" lIns="0" tIns="0" rIns="0" bIns="0" rtlCol="0" anchor="t"/>
          <a:lstStyle/>
          <a:p>
            <a:pPr marL="0" indent="0" algn="l">
              <a:lnSpc>
                <a:spcPts val="2550"/>
              </a:lnSpc>
              <a:buNone/>
            </a:pPr>
            <a:r>
              <a:rPr lang="en-US" sz="1600" dirty="0">
                <a:solidFill>
                  <a:srgbClr val="403011"/>
                </a:solidFill>
                <a:latin typeface="Brygada 1918" pitchFamily="34" charset="0"/>
                <a:ea typeface="Brygada 1918" pitchFamily="34" charset="-122"/>
                <a:cs typeface="Brygada 1918" pitchFamily="34" charset="-120"/>
              </a:rPr>
              <a:t>Sử dụng các phần mềm animation hoặc công cụ kỹ thuật số khác để thêm hiệu ứng chuyển động, tương tác cho tranh.</a:t>
            </a:r>
            <a:endParaRPr lang="en-US" sz="1600" dirty="0"/>
          </a:p>
        </p:txBody>
      </p:sp>
      <p:pic>
        <p:nvPicPr>
          <p:cNvPr id="12" name="Image 3" descr="preencoded.png"/>
          <p:cNvPicPr>
            <a:picLocks noChangeAspect="1"/>
          </p:cNvPicPr>
          <p:nvPr/>
        </p:nvPicPr>
        <p:blipFill>
          <a:blip r:embed="rId6"/>
          <a:stretch>
            <a:fillRect/>
          </a:stretch>
        </p:blipFill>
        <p:spPr>
          <a:xfrm>
            <a:off x="7417594" y="5062061"/>
            <a:ext cx="6495931" cy="1143000"/>
          </a:xfrm>
          <a:prstGeom prst="rect">
            <a:avLst/>
          </a:prstGeom>
        </p:spPr>
      </p:pic>
      <p:sp>
        <p:nvSpPr>
          <p:cNvPr id="13" name="Text 7"/>
          <p:cNvSpPr/>
          <p:nvPr/>
        </p:nvSpPr>
        <p:spPr>
          <a:xfrm>
            <a:off x="7622381" y="5881330"/>
            <a:ext cx="3334464" cy="319921"/>
          </a:xfrm>
          <a:prstGeom prst="rect">
            <a:avLst/>
          </a:prstGeom>
          <a:noFill/>
          <a:ln/>
        </p:spPr>
        <p:txBody>
          <a:bodyPr wrap="none" lIns="0" tIns="0" rIns="0" bIns="0" rtlCol="0" anchor="t"/>
          <a:lstStyle/>
          <a:p>
            <a:pPr marL="0" indent="0" algn="l">
              <a:lnSpc>
                <a:spcPts val="2500"/>
              </a:lnSpc>
              <a:buNone/>
            </a:pPr>
            <a:r>
              <a:rPr lang="en-US" sz="2000" dirty="0">
                <a:solidFill>
                  <a:srgbClr val="403011"/>
                </a:solidFill>
                <a:latin typeface="Brygada 1918 Semi Bold" pitchFamily="34" charset="0"/>
                <a:ea typeface="Brygada 1918 Semi Bold" pitchFamily="34" charset="-122"/>
                <a:cs typeface="Brygada 1918 Semi Bold" pitchFamily="34" charset="-120"/>
              </a:rPr>
              <a:t>Bước 4: Trình bày sản phẩm</a:t>
            </a:r>
            <a:endParaRPr lang="en-US" sz="2000" dirty="0"/>
          </a:p>
        </p:txBody>
      </p:sp>
      <p:sp>
        <p:nvSpPr>
          <p:cNvPr id="14" name="Text 8"/>
          <p:cNvSpPr/>
          <p:nvPr/>
        </p:nvSpPr>
        <p:spPr>
          <a:xfrm>
            <a:off x="7622381" y="6324124"/>
            <a:ext cx="6086356" cy="982980"/>
          </a:xfrm>
          <a:prstGeom prst="rect">
            <a:avLst/>
          </a:prstGeom>
          <a:noFill/>
          <a:ln/>
        </p:spPr>
        <p:txBody>
          <a:bodyPr wrap="square" lIns="0" tIns="0" rIns="0" bIns="0" rtlCol="0" anchor="t"/>
          <a:lstStyle/>
          <a:p>
            <a:pPr marL="0" indent="0" algn="l">
              <a:lnSpc>
                <a:spcPts val="2550"/>
              </a:lnSpc>
              <a:buNone/>
            </a:pPr>
            <a:r>
              <a:rPr lang="en-US" sz="1600" dirty="0">
                <a:solidFill>
                  <a:srgbClr val="403011"/>
                </a:solidFill>
                <a:latin typeface="Brygada 1918" pitchFamily="34" charset="0"/>
                <a:ea typeface="Brygada 1918" pitchFamily="34" charset="-122"/>
                <a:cs typeface="Brygada 1918" pitchFamily="34" charset="-120"/>
              </a:rPr>
              <a:t>Trình bày tranh động đã hoàn thiện, giải thích ý tưởng và quá trình thực hiện, thể hiện tư duy liên ngành và kỹ năng thực hành STEM.</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69680" y="0"/>
            <a:ext cx="5760720" cy="8229600"/>
          </a:xfrm>
          <a:prstGeom prst="rect">
            <a:avLst/>
          </a:prstGeom>
        </p:spPr>
      </p:pic>
      <p:sp>
        <p:nvSpPr>
          <p:cNvPr id="3" name="Text 0"/>
          <p:cNvSpPr/>
          <p:nvPr/>
        </p:nvSpPr>
        <p:spPr>
          <a:xfrm>
            <a:off x="655796" y="618649"/>
            <a:ext cx="7832408" cy="1171099"/>
          </a:xfrm>
          <a:prstGeom prst="rect">
            <a:avLst/>
          </a:prstGeom>
          <a:noFill/>
          <a:ln/>
        </p:spPr>
        <p:txBody>
          <a:bodyPr wrap="square" lIns="0" tIns="0" rIns="0" bIns="0" rtlCol="0" anchor="t"/>
          <a:lstStyle/>
          <a:p>
            <a:pPr marL="0" indent="0" algn="l">
              <a:lnSpc>
                <a:spcPts val="4600"/>
              </a:lnSpc>
              <a:buNone/>
            </a:pPr>
            <a:r>
              <a:rPr lang="en-US" sz="3650" dirty="0">
                <a:solidFill>
                  <a:srgbClr val="403011"/>
                </a:solidFill>
                <a:latin typeface="Brygada 1918 Semi Bold" pitchFamily="34" charset="0"/>
                <a:ea typeface="Brygada 1918 Semi Bold" pitchFamily="34" charset="-122"/>
                <a:cs typeface="Brygada 1918 Semi Bold" pitchFamily="34" charset="-120"/>
              </a:rPr>
              <a:t>Phương pháp dạy học tích hợp STEM mỹ thuật hiệu quả</a:t>
            </a:r>
            <a:endParaRPr lang="en-US" sz="3650" dirty="0"/>
          </a:p>
        </p:txBody>
      </p:sp>
      <p:sp>
        <p:nvSpPr>
          <p:cNvPr id="4" name="Shape 1"/>
          <p:cNvSpPr/>
          <p:nvPr/>
        </p:nvSpPr>
        <p:spPr>
          <a:xfrm>
            <a:off x="655796" y="2070735"/>
            <a:ext cx="7832408" cy="1094661"/>
          </a:xfrm>
          <a:prstGeom prst="roundRect">
            <a:avLst>
              <a:gd name="adj" fmla="val 41085"/>
            </a:avLst>
          </a:prstGeom>
          <a:solidFill>
            <a:srgbClr val="626C3B"/>
          </a:solidFill>
          <a:ln w="7620">
            <a:solidFill>
              <a:srgbClr val="7B8554"/>
            </a:solidFill>
            <a:prstDash val="solid"/>
          </a:ln>
        </p:spPr>
      </p:sp>
      <p:sp>
        <p:nvSpPr>
          <p:cNvPr id="5" name="Text 2"/>
          <p:cNvSpPr/>
          <p:nvPr/>
        </p:nvSpPr>
        <p:spPr>
          <a:xfrm>
            <a:off x="850702" y="2265640"/>
            <a:ext cx="2696170" cy="292656"/>
          </a:xfrm>
          <a:prstGeom prst="rect">
            <a:avLst/>
          </a:prstGeom>
          <a:noFill/>
          <a:ln/>
        </p:spPr>
        <p:txBody>
          <a:bodyPr wrap="none" lIns="0" tIns="0" rIns="0" bIns="0" rtlCol="0" anchor="t"/>
          <a:lstStyle/>
          <a:p>
            <a:pPr marL="0" indent="0" algn="l">
              <a:lnSpc>
                <a:spcPts val="2300"/>
              </a:lnSpc>
              <a:buNone/>
            </a:pPr>
            <a:r>
              <a:rPr lang="en-US" sz="1800" dirty="0">
                <a:solidFill>
                  <a:srgbClr val="FFFFFF"/>
                </a:solidFill>
                <a:latin typeface="Brygada 1918 Semi Bold" pitchFamily="34" charset="0"/>
                <a:ea typeface="Brygada 1918 Semi Bold" pitchFamily="34" charset="-122"/>
                <a:cs typeface="Brygada 1918 Semi Bold" pitchFamily="34" charset="-120"/>
              </a:rPr>
              <a:t>Học tập theo dự án (PBL)</a:t>
            </a:r>
            <a:endParaRPr lang="en-US" sz="1800" dirty="0"/>
          </a:p>
        </p:txBody>
      </p:sp>
      <p:sp>
        <p:nvSpPr>
          <p:cNvPr id="6" name="Text 3"/>
          <p:cNvSpPr/>
          <p:nvPr/>
        </p:nvSpPr>
        <p:spPr>
          <a:xfrm>
            <a:off x="850702" y="2670691"/>
            <a:ext cx="7442597" cy="299799"/>
          </a:xfrm>
          <a:prstGeom prst="rect">
            <a:avLst/>
          </a:prstGeom>
          <a:noFill/>
          <a:ln/>
        </p:spPr>
        <p:txBody>
          <a:bodyPr wrap="none" lIns="0" tIns="0" rIns="0" bIns="0" rtlCol="0" anchor="t"/>
          <a:lstStyle/>
          <a:p>
            <a:pPr marL="0" indent="0" algn="l">
              <a:lnSpc>
                <a:spcPts val="2350"/>
              </a:lnSpc>
              <a:buNone/>
            </a:pPr>
            <a:r>
              <a:rPr lang="en-US" sz="1450" dirty="0">
                <a:solidFill>
                  <a:srgbClr val="FFFFFF"/>
                </a:solidFill>
                <a:latin typeface="Brygada 1918" pitchFamily="34" charset="0"/>
                <a:ea typeface="Brygada 1918" pitchFamily="34" charset="-122"/>
                <a:cs typeface="Brygada 1918" pitchFamily="34" charset="-120"/>
              </a:rPr>
              <a:t>Học sinh làm việc nhóm, giải quyết nhiệm vụ thực tế và tạo ra sản phẩm cụ thể.</a:t>
            </a:r>
            <a:endParaRPr lang="en-US" sz="1450" dirty="0"/>
          </a:p>
        </p:txBody>
      </p:sp>
      <p:sp>
        <p:nvSpPr>
          <p:cNvPr id="7" name="Shape 4"/>
          <p:cNvSpPr/>
          <p:nvPr/>
        </p:nvSpPr>
        <p:spPr>
          <a:xfrm>
            <a:off x="655796" y="3352681"/>
            <a:ext cx="7832408" cy="1094661"/>
          </a:xfrm>
          <a:prstGeom prst="roundRect">
            <a:avLst>
              <a:gd name="adj" fmla="val 41085"/>
            </a:avLst>
          </a:prstGeom>
          <a:solidFill>
            <a:srgbClr val="83792E"/>
          </a:solidFill>
          <a:ln w="7620">
            <a:solidFill>
              <a:srgbClr val="9C9247"/>
            </a:solidFill>
            <a:prstDash val="solid"/>
          </a:ln>
        </p:spPr>
      </p:sp>
      <p:sp>
        <p:nvSpPr>
          <p:cNvPr id="8" name="Text 5"/>
          <p:cNvSpPr/>
          <p:nvPr/>
        </p:nvSpPr>
        <p:spPr>
          <a:xfrm>
            <a:off x="850702" y="3547586"/>
            <a:ext cx="2342317" cy="292656"/>
          </a:xfrm>
          <a:prstGeom prst="rect">
            <a:avLst/>
          </a:prstGeom>
          <a:noFill/>
          <a:ln/>
        </p:spPr>
        <p:txBody>
          <a:bodyPr wrap="none" lIns="0" tIns="0" rIns="0" bIns="0" rtlCol="0" anchor="t"/>
          <a:lstStyle/>
          <a:p>
            <a:pPr marL="0" indent="0" algn="l">
              <a:lnSpc>
                <a:spcPts val="2300"/>
              </a:lnSpc>
              <a:buNone/>
            </a:pPr>
            <a:r>
              <a:rPr lang="en-US" sz="1800" dirty="0">
                <a:solidFill>
                  <a:srgbClr val="FFFFFF"/>
                </a:solidFill>
                <a:latin typeface="Brygada 1918 Semi Bold" pitchFamily="34" charset="0"/>
                <a:ea typeface="Brygada 1918 Semi Bold" pitchFamily="34" charset="-122"/>
                <a:cs typeface="Brygada 1918 Semi Bold" pitchFamily="34" charset="-120"/>
              </a:rPr>
              <a:t>Học truy vấn (IBL)</a:t>
            </a:r>
            <a:endParaRPr lang="en-US" sz="1800" dirty="0"/>
          </a:p>
        </p:txBody>
      </p:sp>
      <p:sp>
        <p:nvSpPr>
          <p:cNvPr id="9" name="Text 6"/>
          <p:cNvSpPr/>
          <p:nvPr/>
        </p:nvSpPr>
        <p:spPr>
          <a:xfrm>
            <a:off x="850702" y="3952637"/>
            <a:ext cx="7442597" cy="299799"/>
          </a:xfrm>
          <a:prstGeom prst="rect">
            <a:avLst/>
          </a:prstGeom>
          <a:noFill/>
          <a:ln/>
        </p:spPr>
        <p:txBody>
          <a:bodyPr wrap="none" lIns="0" tIns="0" rIns="0" bIns="0" rtlCol="0" anchor="t"/>
          <a:lstStyle/>
          <a:p>
            <a:pPr marL="0" indent="0" algn="l">
              <a:lnSpc>
                <a:spcPts val="2350"/>
              </a:lnSpc>
              <a:buNone/>
            </a:pPr>
            <a:r>
              <a:rPr lang="en-US" sz="1450" dirty="0">
                <a:solidFill>
                  <a:srgbClr val="FFFFFF"/>
                </a:solidFill>
                <a:latin typeface="Brygada 1918" pitchFamily="34" charset="0"/>
                <a:ea typeface="Brygada 1918" pitchFamily="34" charset="-122"/>
                <a:cs typeface="Brygada 1918" pitchFamily="34" charset="-120"/>
              </a:rPr>
              <a:t>Khuyến khích đặt câu hỏi, tìm hiểu sâu sắc và tự mình khám phá kiến thức.</a:t>
            </a:r>
            <a:endParaRPr lang="en-US" sz="1450" dirty="0"/>
          </a:p>
        </p:txBody>
      </p:sp>
      <p:sp>
        <p:nvSpPr>
          <p:cNvPr id="10" name="Shape 7"/>
          <p:cNvSpPr/>
          <p:nvPr/>
        </p:nvSpPr>
        <p:spPr>
          <a:xfrm>
            <a:off x="655796" y="4634627"/>
            <a:ext cx="7832408" cy="1394460"/>
          </a:xfrm>
          <a:prstGeom prst="roundRect">
            <a:avLst>
              <a:gd name="adj" fmla="val 32252"/>
            </a:avLst>
          </a:prstGeom>
          <a:solidFill>
            <a:srgbClr val="E8AF3B"/>
          </a:solidFill>
          <a:ln w="7620">
            <a:solidFill>
              <a:srgbClr val="CE9521"/>
            </a:solidFill>
            <a:prstDash val="solid"/>
          </a:ln>
        </p:spPr>
      </p:sp>
      <p:sp>
        <p:nvSpPr>
          <p:cNvPr id="11" name="Text 8"/>
          <p:cNvSpPr/>
          <p:nvPr/>
        </p:nvSpPr>
        <p:spPr>
          <a:xfrm>
            <a:off x="850702" y="4829532"/>
            <a:ext cx="2426613" cy="292656"/>
          </a:xfrm>
          <a:prstGeom prst="rect">
            <a:avLst/>
          </a:prstGeom>
          <a:noFill/>
          <a:ln/>
        </p:spPr>
        <p:txBody>
          <a:bodyPr wrap="none" lIns="0" tIns="0" rIns="0" bIns="0" rtlCol="0" anchor="t"/>
          <a:lstStyle/>
          <a:p>
            <a:pPr marL="0" indent="0" algn="l">
              <a:lnSpc>
                <a:spcPts val="2300"/>
              </a:lnSpc>
              <a:buNone/>
            </a:pPr>
            <a:r>
              <a:rPr lang="en-US" sz="1800" dirty="0">
                <a:solidFill>
                  <a:srgbClr val="000000"/>
                </a:solidFill>
                <a:latin typeface="Brygada 1918 Semi Bold" pitchFamily="34" charset="0"/>
                <a:ea typeface="Brygada 1918 Semi Bold" pitchFamily="34" charset="-122"/>
                <a:cs typeface="Brygada 1918 Semi Bold" pitchFamily="34" charset="-120"/>
              </a:rPr>
              <a:t>Học tích hợp liên môn</a:t>
            </a:r>
            <a:endParaRPr lang="en-US" sz="1800" dirty="0"/>
          </a:p>
        </p:txBody>
      </p:sp>
      <p:sp>
        <p:nvSpPr>
          <p:cNvPr id="12" name="Text 9"/>
          <p:cNvSpPr/>
          <p:nvPr/>
        </p:nvSpPr>
        <p:spPr>
          <a:xfrm>
            <a:off x="850702" y="5234583"/>
            <a:ext cx="7442597" cy="599599"/>
          </a:xfrm>
          <a:prstGeom prst="rect">
            <a:avLst/>
          </a:prstGeom>
          <a:noFill/>
          <a:ln/>
        </p:spPr>
        <p:txBody>
          <a:bodyPr wrap="square" lIns="0" tIns="0" rIns="0" bIns="0" rtlCol="0" anchor="t"/>
          <a:lstStyle/>
          <a:p>
            <a:pPr marL="0" indent="0" algn="l">
              <a:lnSpc>
                <a:spcPts val="2350"/>
              </a:lnSpc>
              <a:buNone/>
            </a:pPr>
            <a:r>
              <a:rPr lang="en-US" sz="1450" dirty="0">
                <a:solidFill>
                  <a:srgbClr val="000000"/>
                </a:solidFill>
                <a:latin typeface="Brygada 1918" pitchFamily="34" charset="0"/>
                <a:ea typeface="Brygada 1918" pitchFamily="34" charset="-122"/>
                <a:cs typeface="Brygada 1918" pitchFamily="34" charset="-120"/>
              </a:rPr>
              <a:t>Kết hợp mỹ thuật với khoa học, công nghệ, kỹ thuật và toán học để có cái nhìn tổng thể.</a:t>
            </a:r>
            <a:endParaRPr lang="en-US" sz="1450" dirty="0"/>
          </a:p>
        </p:txBody>
      </p:sp>
      <p:sp>
        <p:nvSpPr>
          <p:cNvPr id="13" name="Shape 10"/>
          <p:cNvSpPr/>
          <p:nvPr/>
        </p:nvSpPr>
        <p:spPr>
          <a:xfrm>
            <a:off x="655796" y="6216372"/>
            <a:ext cx="7832408" cy="1394460"/>
          </a:xfrm>
          <a:prstGeom prst="roundRect">
            <a:avLst>
              <a:gd name="adj" fmla="val 32252"/>
            </a:avLst>
          </a:prstGeom>
          <a:solidFill>
            <a:srgbClr val="CC914D"/>
          </a:solidFill>
          <a:ln w="7620">
            <a:solidFill>
              <a:srgbClr val="B27733"/>
            </a:solidFill>
            <a:prstDash val="solid"/>
          </a:ln>
        </p:spPr>
      </p:sp>
      <p:sp>
        <p:nvSpPr>
          <p:cNvPr id="14" name="Text 11"/>
          <p:cNvSpPr/>
          <p:nvPr/>
        </p:nvSpPr>
        <p:spPr>
          <a:xfrm>
            <a:off x="850702" y="6411278"/>
            <a:ext cx="2481620" cy="292656"/>
          </a:xfrm>
          <a:prstGeom prst="rect">
            <a:avLst/>
          </a:prstGeom>
          <a:noFill/>
          <a:ln/>
        </p:spPr>
        <p:txBody>
          <a:bodyPr wrap="none" lIns="0" tIns="0" rIns="0" bIns="0" rtlCol="0" anchor="t"/>
          <a:lstStyle/>
          <a:p>
            <a:pPr marL="0" indent="0" algn="l">
              <a:lnSpc>
                <a:spcPts val="2300"/>
              </a:lnSpc>
              <a:buNone/>
            </a:pPr>
            <a:r>
              <a:rPr lang="en-US" sz="1800" dirty="0">
                <a:solidFill>
                  <a:srgbClr val="000000"/>
                </a:solidFill>
                <a:latin typeface="Brygada 1918 Semi Bold" pitchFamily="34" charset="0"/>
                <a:ea typeface="Brygada 1918 Semi Bold" pitchFamily="34" charset="-122"/>
                <a:cs typeface="Brygada 1918 Semi Bold" pitchFamily="34" charset="-120"/>
              </a:rPr>
              <a:t>Sử dụng công nghệ 4.0</a:t>
            </a:r>
            <a:endParaRPr lang="en-US" sz="1800" dirty="0"/>
          </a:p>
        </p:txBody>
      </p:sp>
      <p:sp>
        <p:nvSpPr>
          <p:cNvPr id="15" name="Text 12"/>
          <p:cNvSpPr/>
          <p:nvPr/>
        </p:nvSpPr>
        <p:spPr>
          <a:xfrm>
            <a:off x="850702" y="6816328"/>
            <a:ext cx="7442597" cy="599599"/>
          </a:xfrm>
          <a:prstGeom prst="rect">
            <a:avLst/>
          </a:prstGeom>
          <a:noFill/>
          <a:ln/>
        </p:spPr>
        <p:txBody>
          <a:bodyPr wrap="square" lIns="0" tIns="0" rIns="0" bIns="0" rtlCol="0" anchor="t"/>
          <a:lstStyle/>
          <a:p>
            <a:pPr marL="0" indent="0" algn="l">
              <a:lnSpc>
                <a:spcPts val="2350"/>
              </a:lnSpc>
              <a:buNone/>
            </a:pPr>
            <a:r>
              <a:rPr lang="en-US" sz="1450" dirty="0">
                <a:solidFill>
                  <a:srgbClr val="000000"/>
                </a:solidFill>
                <a:latin typeface="Brygada 1918" pitchFamily="34" charset="0"/>
                <a:ea typeface="Brygada 1918" pitchFamily="34" charset="-122"/>
                <a:cs typeface="Brygada 1918" pitchFamily="34" charset="-120"/>
              </a:rPr>
              <a:t>Áp dụng AR, VR, coding, robotics trong các hoạt động mỹ thuật để nâng cao trải nghiệm.</a:t>
            </a:r>
            <a:endParaRPr lang="en-US" sz="14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69680" y="0"/>
            <a:ext cx="5760720" cy="8229600"/>
          </a:xfrm>
          <a:prstGeom prst="rect">
            <a:avLst/>
          </a:prstGeom>
        </p:spPr>
      </p:pic>
      <p:sp>
        <p:nvSpPr>
          <p:cNvPr id="3" name="Text 0"/>
          <p:cNvSpPr/>
          <p:nvPr/>
        </p:nvSpPr>
        <p:spPr>
          <a:xfrm>
            <a:off x="692229" y="678061"/>
            <a:ext cx="7759541" cy="1236107"/>
          </a:xfrm>
          <a:prstGeom prst="rect">
            <a:avLst/>
          </a:prstGeom>
          <a:noFill/>
          <a:ln/>
        </p:spPr>
        <p:txBody>
          <a:bodyPr wrap="square" lIns="0" tIns="0" rIns="0" bIns="0" rtlCol="0" anchor="t"/>
          <a:lstStyle/>
          <a:p>
            <a:pPr marL="0" indent="0" algn="l">
              <a:lnSpc>
                <a:spcPts val="4850"/>
              </a:lnSpc>
              <a:buNone/>
            </a:pPr>
            <a:r>
              <a:rPr lang="en-US" sz="3850" dirty="0">
                <a:solidFill>
                  <a:srgbClr val="403011"/>
                </a:solidFill>
                <a:latin typeface="Brygada 1918 Semi Bold" pitchFamily="34" charset="0"/>
                <a:ea typeface="Brygada 1918 Semi Bold" pitchFamily="34" charset="-122"/>
                <a:cs typeface="Brygada 1918 Semi Bold" pitchFamily="34" charset="-120"/>
              </a:rPr>
              <a:t>Lợi ích của STEM mỹ thuật với học sinh THCS</a:t>
            </a:r>
            <a:endParaRPr lang="en-US" sz="3850" dirty="0"/>
          </a:p>
        </p:txBody>
      </p:sp>
      <p:sp>
        <p:nvSpPr>
          <p:cNvPr id="4" name="Shape 1"/>
          <p:cNvSpPr/>
          <p:nvPr/>
        </p:nvSpPr>
        <p:spPr>
          <a:xfrm>
            <a:off x="692229" y="2210872"/>
            <a:ext cx="791170" cy="1186815"/>
          </a:xfrm>
          <a:prstGeom prst="roundRect">
            <a:avLst>
              <a:gd name="adj" fmla="val 360023"/>
            </a:avLst>
          </a:prstGeom>
          <a:solidFill>
            <a:srgbClr val="626C3B"/>
          </a:solidFill>
          <a:ln w="7620">
            <a:solidFill>
              <a:srgbClr val="7B8554"/>
            </a:solidFill>
            <a:prstDash val="solid"/>
          </a:ln>
        </p:spPr>
      </p:sp>
      <p:sp>
        <p:nvSpPr>
          <p:cNvPr id="5" name="Text 2"/>
          <p:cNvSpPr/>
          <p:nvPr/>
        </p:nvSpPr>
        <p:spPr>
          <a:xfrm>
            <a:off x="939403" y="2618780"/>
            <a:ext cx="296704" cy="370880"/>
          </a:xfrm>
          <a:prstGeom prst="rect">
            <a:avLst/>
          </a:prstGeom>
          <a:noFill/>
          <a:ln/>
        </p:spPr>
        <p:txBody>
          <a:bodyPr wrap="none" lIns="0" tIns="0" rIns="0" bIns="0" rtlCol="0" anchor="t"/>
          <a:lstStyle/>
          <a:p>
            <a:pPr marL="0" indent="0" algn="l">
              <a:lnSpc>
                <a:spcPts val="2300"/>
              </a:lnSpc>
              <a:buNone/>
            </a:pPr>
            <a:r>
              <a:rPr lang="en-US" sz="2300" dirty="0">
                <a:solidFill>
                  <a:srgbClr val="FFFFFF"/>
                </a:solidFill>
                <a:latin typeface="Brygada 1918 Semi Bold" pitchFamily="34" charset="0"/>
                <a:ea typeface="Brygada 1918 Semi Bold" pitchFamily="34" charset="-122"/>
                <a:cs typeface="Brygada 1918 Semi Bold" pitchFamily="34" charset="-120"/>
              </a:rPr>
              <a:t>1</a:t>
            </a:r>
            <a:endParaRPr lang="en-US" sz="2300" dirty="0"/>
          </a:p>
        </p:txBody>
      </p:sp>
      <p:sp>
        <p:nvSpPr>
          <p:cNvPr id="6" name="Text 3"/>
          <p:cNvSpPr/>
          <p:nvPr/>
        </p:nvSpPr>
        <p:spPr>
          <a:xfrm>
            <a:off x="1681162" y="2408634"/>
            <a:ext cx="3111222" cy="309086"/>
          </a:xfrm>
          <a:prstGeom prst="rect">
            <a:avLst/>
          </a:prstGeom>
          <a:noFill/>
          <a:ln/>
        </p:spPr>
        <p:txBody>
          <a:bodyPr wrap="none" lIns="0" tIns="0" rIns="0" bIns="0" rtlCol="0" anchor="t"/>
          <a:lstStyle/>
          <a:p>
            <a:pPr marL="0" indent="0" algn="l">
              <a:lnSpc>
                <a:spcPts val="2400"/>
              </a:lnSpc>
              <a:buNone/>
            </a:pPr>
            <a:r>
              <a:rPr lang="en-US" sz="1900" dirty="0">
                <a:solidFill>
                  <a:srgbClr val="403011"/>
                </a:solidFill>
                <a:latin typeface="Brygada 1918 Semi Bold" pitchFamily="34" charset="0"/>
                <a:ea typeface="Brygada 1918 Semi Bold" pitchFamily="34" charset="-122"/>
                <a:cs typeface="Brygada 1918 Semi Bold" pitchFamily="34" charset="-120"/>
              </a:rPr>
              <a:t>Phát triển tư duy toàn diện</a:t>
            </a:r>
            <a:endParaRPr lang="en-US" sz="1900" dirty="0"/>
          </a:p>
        </p:txBody>
      </p:sp>
      <p:sp>
        <p:nvSpPr>
          <p:cNvPr id="7" name="Text 4"/>
          <p:cNvSpPr/>
          <p:nvPr/>
        </p:nvSpPr>
        <p:spPr>
          <a:xfrm>
            <a:off x="1681162" y="2836307"/>
            <a:ext cx="6770608" cy="316349"/>
          </a:xfrm>
          <a:prstGeom prst="rect">
            <a:avLst/>
          </a:prstGeom>
          <a:noFill/>
          <a:ln/>
        </p:spPr>
        <p:txBody>
          <a:bodyPr wrap="none" lIns="0" tIns="0" rIns="0" bIns="0" rtlCol="0" anchor="t"/>
          <a:lstStyle/>
          <a:p>
            <a:pPr marL="0" indent="0" algn="l">
              <a:lnSpc>
                <a:spcPts val="2450"/>
              </a:lnSpc>
              <a:buNone/>
            </a:pPr>
            <a:r>
              <a:rPr lang="en-US" sz="1550" dirty="0">
                <a:solidFill>
                  <a:srgbClr val="403011"/>
                </a:solidFill>
                <a:latin typeface="Brygada 1918" pitchFamily="34" charset="0"/>
                <a:ea typeface="Brygada 1918" pitchFamily="34" charset="-122"/>
                <a:cs typeface="Brygada 1918" pitchFamily="34" charset="-120"/>
              </a:rPr>
              <a:t>Kombinasikan pemikiran logis dan kreativitas seni.</a:t>
            </a:r>
            <a:endParaRPr lang="en-US" sz="1550" dirty="0"/>
          </a:p>
        </p:txBody>
      </p:sp>
      <p:sp>
        <p:nvSpPr>
          <p:cNvPr id="8" name="Shape 5"/>
          <p:cNvSpPr/>
          <p:nvPr/>
        </p:nvSpPr>
        <p:spPr>
          <a:xfrm>
            <a:off x="692229" y="3595449"/>
            <a:ext cx="791170" cy="1186815"/>
          </a:xfrm>
          <a:prstGeom prst="roundRect">
            <a:avLst>
              <a:gd name="adj" fmla="val 360023"/>
            </a:avLst>
          </a:prstGeom>
          <a:solidFill>
            <a:srgbClr val="83792E"/>
          </a:solidFill>
          <a:ln w="7620">
            <a:solidFill>
              <a:srgbClr val="9C9247"/>
            </a:solidFill>
            <a:prstDash val="solid"/>
          </a:ln>
        </p:spPr>
      </p:sp>
      <p:sp>
        <p:nvSpPr>
          <p:cNvPr id="9" name="Text 6"/>
          <p:cNvSpPr/>
          <p:nvPr/>
        </p:nvSpPr>
        <p:spPr>
          <a:xfrm>
            <a:off x="939403" y="4003358"/>
            <a:ext cx="296704" cy="370880"/>
          </a:xfrm>
          <a:prstGeom prst="rect">
            <a:avLst/>
          </a:prstGeom>
          <a:noFill/>
          <a:ln/>
        </p:spPr>
        <p:txBody>
          <a:bodyPr wrap="none" lIns="0" tIns="0" rIns="0" bIns="0" rtlCol="0" anchor="t"/>
          <a:lstStyle/>
          <a:p>
            <a:pPr marL="0" indent="0" algn="l">
              <a:lnSpc>
                <a:spcPts val="2300"/>
              </a:lnSpc>
              <a:buNone/>
            </a:pPr>
            <a:r>
              <a:rPr lang="en-US" sz="2300" dirty="0">
                <a:solidFill>
                  <a:srgbClr val="FFFFFF"/>
                </a:solidFill>
                <a:latin typeface="Brygada 1918 Semi Bold" pitchFamily="34" charset="0"/>
                <a:ea typeface="Brygada 1918 Semi Bold" pitchFamily="34" charset="-122"/>
                <a:cs typeface="Brygada 1918 Semi Bold" pitchFamily="34" charset="-120"/>
              </a:rPr>
              <a:t>2</a:t>
            </a:r>
            <a:endParaRPr lang="en-US" sz="2300" dirty="0"/>
          </a:p>
        </p:txBody>
      </p:sp>
      <p:sp>
        <p:nvSpPr>
          <p:cNvPr id="10" name="Text 7"/>
          <p:cNvSpPr/>
          <p:nvPr/>
        </p:nvSpPr>
        <p:spPr>
          <a:xfrm>
            <a:off x="1681162" y="3793212"/>
            <a:ext cx="2472452" cy="309086"/>
          </a:xfrm>
          <a:prstGeom prst="rect">
            <a:avLst/>
          </a:prstGeom>
          <a:noFill/>
          <a:ln/>
        </p:spPr>
        <p:txBody>
          <a:bodyPr wrap="none" lIns="0" tIns="0" rIns="0" bIns="0" rtlCol="0" anchor="t"/>
          <a:lstStyle/>
          <a:p>
            <a:pPr marL="0" indent="0" algn="l">
              <a:lnSpc>
                <a:spcPts val="2400"/>
              </a:lnSpc>
              <a:buNone/>
            </a:pPr>
            <a:r>
              <a:rPr lang="en-US" sz="1900" dirty="0">
                <a:solidFill>
                  <a:srgbClr val="403011"/>
                </a:solidFill>
                <a:latin typeface="Brygada 1918 Semi Bold" pitchFamily="34" charset="0"/>
                <a:ea typeface="Brygada 1918 Semi Bold" pitchFamily="34" charset="-122"/>
                <a:cs typeface="Brygada 1918 Semi Bold" pitchFamily="34" charset="-120"/>
              </a:rPr>
              <a:t>Nâng cao kỹ năng</a:t>
            </a:r>
            <a:endParaRPr lang="en-US" sz="1900" dirty="0"/>
          </a:p>
        </p:txBody>
      </p:sp>
      <p:sp>
        <p:nvSpPr>
          <p:cNvPr id="11" name="Text 8"/>
          <p:cNvSpPr/>
          <p:nvPr/>
        </p:nvSpPr>
        <p:spPr>
          <a:xfrm>
            <a:off x="1681162" y="4220885"/>
            <a:ext cx="6770608" cy="316349"/>
          </a:xfrm>
          <a:prstGeom prst="rect">
            <a:avLst/>
          </a:prstGeom>
          <a:noFill/>
          <a:ln/>
        </p:spPr>
        <p:txBody>
          <a:bodyPr wrap="none" lIns="0" tIns="0" rIns="0" bIns="0" rtlCol="0" anchor="t"/>
          <a:lstStyle/>
          <a:p>
            <a:pPr marL="0" indent="0" algn="l">
              <a:lnSpc>
                <a:spcPts val="2450"/>
              </a:lnSpc>
              <a:buNone/>
            </a:pPr>
            <a:r>
              <a:rPr lang="en-US" sz="1550" dirty="0">
                <a:solidFill>
                  <a:srgbClr val="403011"/>
                </a:solidFill>
                <a:latin typeface="Brygada 1918" pitchFamily="34" charset="0"/>
                <a:ea typeface="Brygada 1918" pitchFamily="34" charset="-122"/>
                <a:cs typeface="Brygada 1918" pitchFamily="34" charset="-120"/>
              </a:rPr>
              <a:t>Giải quyết vấn đề, làm việc nhóm và giao tiếp hiệu quả.</a:t>
            </a:r>
            <a:endParaRPr lang="en-US" sz="1550" dirty="0"/>
          </a:p>
        </p:txBody>
      </p:sp>
      <p:sp>
        <p:nvSpPr>
          <p:cNvPr id="12" name="Shape 9"/>
          <p:cNvSpPr/>
          <p:nvPr/>
        </p:nvSpPr>
        <p:spPr>
          <a:xfrm>
            <a:off x="692229" y="4980027"/>
            <a:ext cx="791170" cy="1186815"/>
          </a:xfrm>
          <a:prstGeom prst="roundRect">
            <a:avLst>
              <a:gd name="adj" fmla="val 360023"/>
            </a:avLst>
          </a:prstGeom>
          <a:solidFill>
            <a:srgbClr val="E8AF3B"/>
          </a:solidFill>
          <a:ln w="7620">
            <a:solidFill>
              <a:srgbClr val="CE9521"/>
            </a:solidFill>
            <a:prstDash val="solid"/>
          </a:ln>
        </p:spPr>
      </p:sp>
      <p:sp>
        <p:nvSpPr>
          <p:cNvPr id="13" name="Text 10"/>
          <p:cNvSpPr/>
          <p:nvPr/>
        </p:nvSpPr>
        <p:spPr>
          <a:xfrm>
            <a:off x="939403" y="5387935"/>
            <a:ext cx="296704" cy="370880"/>
          </a:xfrm>
          <a:prstGeom prst="rect">
            <a:avLst/>
          </a:prstGeom>
          <a:noFill/>
          <a:ln/>
        </p:spPr>
        <p:txBody>
          <a:bodyPr wrap="none" lIns="0" tIns="0" rIns="0" bIns="0" rtlCol="0" anchor="t"/>
          <a:lstStyle/>
          <a:p>
            <a:pPr marL="0" indent="0" algn="l">
              <a:lnSpc>
                <a:spcPts val="2300"/>
              </a:lnSpc>
              <a:buNone/>
            </a:pPr>
            <a:r>
              <a:rPr lang="en-US" sz="2300" dirty="0">
                <a:solidFill>
                  <a:srgbClr val="000000"/>
                </a:solidFill>
                <a:latin typeface="Brygada 1918 Semi Bold" pitchFamily="34" charset="0"/>
                <a:ea typeface="Brygada 1918 Semi Bold" pitchFamily="34" charset="-122"/>
                <a:cs typeface="Brygada 1918 Semi Bold" pitchFamily="34" charset="-120"/>
              </a:rPr>
              <a:t>3</a:t>
            </a:r>
            <a:endParaRPr lang="en-US" sz="2300" dirty="0"/>
          </a:p>
        </p:txBody>
      </p:sp>
      <p:sp>
        <p:nvSpPr>
          <p:cNvPr id="14" name="Text 11"/>
          <p:cNvSpPr/>
          <p:nvPr/>
        </p:nvSpPr>
        <p:spPr>
          <a:xfrm>
            <a:off x="1681162" y="5177790"/>
            <a:ext cx="2594848" cy="309086"/>
          </a:xfrm>
          <a:prstGeom prst="rect">
            <a:avLst/>
          </a:prstGeom>
          <a:noFill/>
          <a:ln/>
        </p:spPr>
        <p:txBody>
          <a:bodyPr wrap="none" lIns="0" tIns="0" rIns="0" bIns="0" rtlCol="0" anchor="t"/>
          <a:lstStyle/>
          <a:p>
            <a:pPr marL="0" indent="0" algn="l">
              <a:lnSpc>
                <a:spcPts val="2400"/>
              </a:lnSpc>
              <a:buNone/>
            </a:pPr>
            <a:r>
              <a:rPr lang="en-US" sz="1900" dirty="0">
                <a:solidFill>
                  <a:srgbClr val="403011"/>
                </a:solidFill>
                <a:latin typeface="Brygada 1918 Semi Bold" pitchFamily="34" charset="0"/>
                <a:ea typeface="Brygada 1918 Semi Bold" pitchFamily="34" charset="-122"/>
                <a:cs typeface="Brygada 1918 Semi Bold" pitchFamily="34" charset="-120"/>
              </a:rPr>
              <a:t>Tăng hứng thú học tập</a:t>
            </a:r>
            <a:endParaRPr lang="en-US" sz="1900" dirty="0"/>
          </a:p>
        </p:txBody>
      </p:sp>
      <p:sp>
        <p:nvSpPr>
          <p:cNvPr id="15" name="Text 12"/>
          <p:cNvSpPr/>
          <p:nvPr/>
        </p:nvSpPr>
        <p:spPr>
          <a:xfrm>
            <a:off x="1681162" y="5605462"/>
            <a:ext cx="6770608" cy="316349"/>
          </a:xfrm>
          <a:prstGeom prst="rect">
            <a:avLst/>
          </a:prstGeom>
          <a:noFill/>
          <a:ln/>
        </p:spPr>
        <p:txBody>
          <a:bodyPr wrap="none" lIns="0" tIns="0" rIns="0" bIns="0" rtlCol="0" anchor="t"/>
          <a:lstStyle/>
          <a:p>
            <a:pPr marL="0" indent="0" algn="l">
              <a:lnSpc>
                <a:spcPts val="2450"/>
              </a:lnSpc>
              <a:buNone/>
            </a:pPr>
            <a:r>
              <a:rPr lang="en-US" sz="1550" dirty="0">
                <a:solidFill>
                  <a:srgbClr val="403011"/>
                </a:solidFill>
                <a:latin typeface="Brygada 1918" pitchFamily="34" charset="0"/>
                <a:ea typeface="Brygada 1918" pitchFamily="34" charset="-122"/>
                <a:cs typeface="Brygada 1918" pitchFamily="34" charset="-120"/>
              </a:rPr>
              <a:t>Kết nối kiến thức với thực tiễn cuộc sống, giúp bài học trở nên sinh động.</a:t>
            </a:r>
            <a:endParaRPr lang="en-US" sz="1550" dirty="0"/>
          </a:p>
        </p:txBody>
      </p:sp>
      <p:sp>
        <p:nvSpPr>
          <p:cNvPr id="16" name="Shape 13"/>
          <p:cNvSpPr/>
          <p:nvPr/>
        </p:nvSpPr>
        <p:spPr>
          <a:xfrm>
            <a:off x="692229" y="6364605"/>
            <a:ext cx="791170" cy="1186815"/>
          </a:xfrm>
          <a:prstGeom prst="roundRect">
            <a:avLst>
              <a:gd name="adj" fmla="val 360023"/>
            </a:avLst>
          </a:prstGeom>
          <a:solidFill>
            <a:srgbClr val="CC914D"/>
          </a:solidFill>
          <a:ln w="7620">
            <a:solidFill>
              <a:srgbClr val="B27733"/>
            </a:solidFill>
            <a:prstDash val="solid"/>
          </a:ln>
        </p:spPr>
      </p:sp>
      <p:sp>
        <p:nvSpPr>
          <p:cNvPr id="17" name="Text 14"/>
          <p:cNvSpPr/>
          <p:nvPr/>
        </p:nvSpPr>
        <p:spPr>
          <a:xfrm>
            <a:off x="939403" y="6772513"/>
            <a:ext cx="296704" cy="370880"/>
          </a:xfrm>
          <a:prstGeom prst="rect">
            <a:avLst/>
          </a:prstGeom>
          <a:noFill/>
          <a:ln/>
        </p:spPr>
        <p:txBody>
          <a:bodyPr wrap="none" lIns="0" tIns="0" rIns="0" bIns="0" rtlCol="0" anchor="t"/>
          <a:lstStyle/>
          <a:p>
            <a:pPr marL="0" indent="0" algn="l">
              <a:lnSpc>
                <a:spcPts val="2300"/>
              </a:lnSpc>
              <a:buNone/>
            </a:pPr>
            <a:r>
              <a:rPr lang="en-US" sz="2300" dirty="0">
                <a:solidFill>
                  <a:srgbClr val="000000"/>
                </a:solidFill>
                <a:latin typeface="Brygada 1918 Semi Bold" pitchFamily="34" charset="0"/>
                <a:ea typeface="Brygada 1918 Semi Bold" pitchFamily="34" charset="-122"/>
                <a:cs typeface="Brygada 1918 Semi Bold" pitchFamily="34" charset="-120"/>
              </a:rPr>
              <a:t>4</a:t>
            </a:r>
            <a:endParaRPr lang="en-US" sz="2300" dirty="0"/>
          </a:p>
        </p:txBody>
      </p:sp>
      <p:sp>
        <p:nvSpPr>
          <p:cNvPr id="18" name="Text 15"/>
          <p:cNvSpPr/>
          <p:nvPr/>
        </p:nvSpPr>
        <p:spPr>
          <a:xfrm>
            <a:off x="1681162" y="6562368"/>
            <a:ext cx="2472452" cy="309086"/>
          </a:xfrm>
          <a:prstGeom prst="rect">
            <a:avLst/>
          </a:prstGeom>
          <a:noFill/>
          <a:ln/>
        </p:spPr>
        <p:txBody>
          <a:bodyPr wrap="none" lIns="0" tIns="0" rIns="0" bIns="0" rtlCol="0" anchor="t"/>
          <a:lstStyle/>
          <a:p>
            <a:pPr marL="0" indent="0" algn="l">
              <a:lnSpc>
                <a:spcPts val="2400"/>
              </a:lnSpc>
              <a:buNone/>
            </a:pPr>
            <a:r>
              <a:rPr lang="en-US" sz="1900" dirty="0">
                <a:solidFill>
                  <a:srgbClr val="403011"/>
                </a:solidFill>
                <a:latin typeface="Brygada 1918 Semi Bold" pitchFamily="34" charset="0"/>
                <a:ea typeface="Brygada 1918 Semi Bold" pitchFamily="34" charset="-122"/>
                <a:cs typeface="Brygada 1918 Semi Bold" pitchFamily="34" charset="-120"/>
              </a:rPr>
              <a:t>Chuẩn bị tương lai</a:t>
            </a:r>
            <a:endParaRPr lang="en-US" sz="1900" dirty="0"/>
          </a:p>
        </p:txBody>
      </p:sp>
      <p:sp>
        <p:nvSpPr>
          <p:cNvPr id="19" name="Text 16"/>
          <p:cNvSpPr/>
          <p:nvPr/>
        </p:nvSpPr>
        <p:spPr>
          <a:xfrm>
            <a:off x="1681162" y="6990040"/>
            <a:ext cx="6770608" cy="316349"/>
          </a:xfrm>
          <a:prstGeom prst="rect">
            <a:avLst/>
          </a:prstGeom>
          <a:noFill/>
          <a:ln/>
        </p:spPr>
        <p:txBody>
          <a:bodyPr wrap="none" lIns="0" tIns="0" rIns="0" bIns="0" rtlCol="0" anchor="t"/>
          <a:lstStyle/>
          <a:p>
            <a:pPr marL="0" indent="0" algn="l">
              <a:lnSpc>
                <a:spcPts val="2450"/>
              </a:lnSpc>
              <a:buNone/>
            </a:pPr>
            <a:r>
              <a:rPr lang="en-US" sz="1550" dirty="0">
                <a:solidFill>
                  <a:srgbClr val="403011"/>
                </a:solidFill>
                <a:latin typeface="Brygada 1918" pitchFamily="34" charset="0"/>
                <a:ea typeface="Brygada 1918" pitchFamily="34" charset="-122"/>
                <a:cs typeface="Brygada 1918" pitchFamily="34" charset="-120"/>
              </a:rPr>
              <a:t>Trang bị kỹ năng cần thiết cho nghề nghiệp trong kỷ nguyên số.</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6843" y="358854"/>
            <a:ext cx="8231862" cy="407908"/>
          </a:xfrm>
          <a:prstGeom prst="rect">
            <a:avLst/>
          </a:prstGeom>
          <a:noFill/>
          <a:ln/>
        </p:spPr>
        <p:txBody>
          <a:bodyPr wrap="none" lIns="0" tIns="0" rIns="0" bIns="0" rtlCol="0" anchor="t"/>
          <a:lstStyle/>
          <a:p>
            <a:pPr marL="0" indent="0" algn="l">
              <a:lnSpc>
                <a:spcPts val="3200"/>
              </a:lnSpc>
              <a:buNone/>
            </a:pPr>
            <a:r>
              <a:rPr lang="en-US" sz="2550" dirty="0">
                <a:solidFill>
                  <a:srgbClr val="403011"/>
                </a:solidFill>
                <a:latin typeface="Brygada 1918 Semi Bold" pitchFamily="34" charset="0"/>
                <a:ea typeface="Brygada 1918 Semi Bold" pitchFamily="34" charset="-122"/>
                <a:cs typeface="Brygada 1918 Semi Bold" pitchFamily="34" charset="-120"/>
              </a:rPr>
              <a:t>Thách thức và giải pháp khi triển khai STEM mỹ thuật</a:t>
            </a:r>
            <a:endParaRPr lang="en-US" sz="2550" dirty="0"/>
          </a:p>
        </p:txBody>
      </p:sp>
      <p:sp>
        <p:nvSpPr>
          <p:cNvPr id="3" name="Text 1"/>
          <p:cNvSpPr/>
          <p:nvPr/>
        </p:nvSpPr>
        <p:spPr>
          <a:xfrm>
            <a:off x="456843" y="1092994"/>
            <a:ext cx="1957864" cy="244673"/>
          </a:xfrm>
          <a:prstGeom prst="rect">
            <a:avLst/>
          </a:prstGeom>
          <a:noFill/>
          <a:ln/>
        </p:spPr>
        <p:txBody>
          <a:bodyPr wrap="none" lIns="0" tIns="0" rIns="0" bIns="0" rtlCol="0" anchor="t"/>
          <a:lstStyle/>
          <a:p>
            <a:pPr marL="0" indent="0" algn="l">
              <a:lnSpc>
                <a:spcPts val="1900"/>
              </a:lnSpc>
              <a:buNone/>
            </a:pPr>
            <a:r>
              <a:rPr lang="en-US" sz="1500" dirty="0">
                <a:solidFill>
                  <a:srgbClr val="CC914D"/>
                </a:solidFill>
                <a:latin typeface="Brygada 1918 Semi Bold" pitchFamily="34" charset="0"/>
                <a:ea typeface="Brygada 1918 Semi Bold" pitchFamily="34" charset="-122"/>
                <a:cs typeface="Brygada 1918 Semi Bold" pitchFamily="34" charset="-120"/>
              </a:rPr>
              <a:t>Thách thức</a:t>
            </a:r>
            <a:endParaRPr lang="en-US" sz="1500" dirty="0"/>
          </a:p>
        </p:txBody>
      </p:sp>
      <p:sp>
        <p:nvSpPr>
          <p:cNvPr id="4" name="Text 2"/>
          <p:cNvSpPr/>
          <p:nvPr/>
        </p:nvSpPr>
        <p:spPr>
          <a:xfrm>
            <a:off x="456843" y="1468160"/>
            <a:ext cx="6699171" cy="208717"/>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403011"/>
                </a:solidFill>
                <a:latin typeface="Brygada 1918" pitchFamily="34" charset="0"/>
                <a:ea typeface="Brygada 1918" pitchFamily="34" charset="-122"/>
                <a:cs typeface="Brygada 1918" pitchFamily="34" charset="-120"/>
              </a:rPr>
              <a:t>Thiếu trang thiết bị công nghệ hiện đại cho các dự án sáng tạo.</a:t>
            </a:r>
            <a:endParaRPr lang="en-US" sz="1000" dirty="0"/>
          </a:p>
        </p:txBody>
      </p:sp>
      <p:sp>
        <p:nvSpPr>
          <p:cNvPr id="5" name="Text 3"/>
          <p:cNvSpPr/>
          <p:nvPr/>
        </p:nvSpPr>
        <p:spPr>
          <a:xfrm>
            <a:off x="456843" y="1722477"/>
            <a:ext cx="6699171" cy="208717"/>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403011"/>
                </a:solidFill>
                <a:latin typeface="Brygada 1918" pitchFamily="34" charset="0"/>
                <a:ea typeface="Brygada 1918" pitchFamily="34" charset="-122"/>
                <a:cs typeface="Brygada 1918" pitchFamily="34" charset="-120"/>
              </a:rPr>
              <a:t>Giáo viên chưa quen với các phương pháp dạy học tích hợp liên môn.</a:t>
            </a:r>
            <a:endParaRPr lang="en-US" sz="1000" dirty="0"/>
          </a:p>
        </p:txBody>
      </p:sp>
      <p:sp>
        <p:nvSpPr>
          <p:cNvPr id="6" name="Text 4"/>
          <p:cNvSpPr/>
          <p:nvPr/>
        </p:nvSpPr>
        <p:spPr>
          <a:xfrm>
            <a:off x="456843" y="1976795"/>
            <a:ext cx="6699171" cy="208717"/>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403011"/>
                </a:solidFill>
                <a:latin typeface="Brygada 1918" pitchFamily="34" charset="0"/>
                <a:ea typeface="Brygada 1918" pitchFamily="34" charset="-122"/>
                <a:cs typeface="Brygada 1918" pitchFamily="34" charset="-120"/>
              </a:rPr>
              <a:t>Nguồn kinh phí hạn chế cho việc đầu tư và triển khai các hoạt động STEM.</a:t>
            </a:r>
            <a:endParaRPr lang="en-US" sz="1000" dirty="0"/>
          </a:p>
        </p:txBody>
      </p:sp>
      <p:pic>
        <p:nvPicPr>
          <p:cNvPr id="7" name="Image 0" descr="preencoded.png"/>
          <p:cNvPicPr>
            <a:picLocks noChangeAspect="1"/>
          </p:cNvPicPr>
          <p:nvPr/>
        </p:nvPicPr>
        <p:blipFill>
          <a:blip r:embed="rId3"/>
          <a:stretch>
            <a:fillRect/>
          </a:stretch>
        </p:blipFill>
        <p:spPr>
          <a:xfrm>
            <a:off x="456843" y="2332315"/>
            <a:ext cx="6699171" cy="6699171"/>
          </a:xfrm>
          <a:prstGeom prst="rect">
            <a:avLst/>
          </a:prstGeom>
        </p:spPr>
      </p:pic>
      <p:sp>
        <p:nvSpPr>
          <p:cNvPr id="8" name="Text 5"/>
          <p:cNvSpPr/>
          <p:nvPr/>
        </p:nvSpPr>
        <p:spPr>
          <a:xfrm>
            <a:off x="7482007" y="1092994"/>
            <a:ext cx="1957864" cy="244673"/>
          </a:xfrm>
          <a:prstGeom prst="rect">
            <a:avLst/>
          </a:prstGeom>
          <a:noFill/>
          <a:ln/>
        </p:spPr>
        <p:txBody>
          <a:bodyPr wrap="none" lIns="0" tIns="0" rIns="0" bIns="0" rtlCol="0" anchor="t"/>
          <a:lstStyle/>
          <a:p>
            <a:pPr marL="0" indent="0" algn="l">
              <a:lnSpc>
                <a:spcPts val="1900"/>
              </a:lnSpc>
              <a:buNone/>
            </a:pPr>
            <a:r>
              <a:rPr lang="en-US" sz="1500" dirty="0">
                <a:solidFill>
                  <a:srgbClr val="E8AF3B"/>
                </a:solidFill>
                <a:latin typeface="Brygada 1918 Semi Bold" pitchFamily="34" charset="0"/>
                <a:ea typeface="Brygada 1918 Semi Bold" pitchFamily="34" charset="-122"/>
                <a:cs typeface="Brygada 1918 Semi Bold" pitchFamily="34" charset="-120"/>
              </a:rPr>
              <a:t>Giải pháp</a:t>
            </a:r>
            <a:endParaRPr lang="en-US" sz="1500" dirty="0"/>
          </a:p>
        </p:txBody>
      </p:sp>
      <p:sp>
        <p:nvSpPr>
          <p:cNvPr id="9" name="Text 6"/>
          <p:cNvSpPr/>
          <p:nvPr/>
        </p:nvSpPr>
        <p:spPr>
          <a:xfrm>
            <a:off x="7482007" y="1468160"/>
            <a:ext cx="6699171" cy="208717"/>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403011"/>
                </a:solidFill>
                <a:latin typeface="Brygada 1918" pitchFamily="34" charset="0"/>
                <a:ea typeface="Brygada 1918" pitchFamily="34" charset="-122"/>
                <a:cs typeface="Brygada 1918" pitchFamily="34" charset="-120"/>
              </a:rPr>
              <a:t>Đào tạo, bồi dưỡng giáo viên về STEM và ứng dụng công nghệ trong mỹ thuật.</a:t>
            </a:r>
            <a:endParaRPr lang="en-US" sz="1000" dirty="0"/>
          </a:p>
        </p:txBody>
      </p:sp>
      <p:sp>
        <p:nvSpPr>
          <p:cNvPr id="10" name="Text 7"/>
          <p:cNvSpPr/>
          <p:nvPr/>
        </p:nvSpPr>
        <p:spPr>
          <a:xfrm>
            <a:off x="7482007" y="1722477"/>
            <a:ext cx="6699171" cy="208717"/>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403011"/>
                </a:solidFill>
                <a:latin typeface="Brygada 1918" pitchFamily="34" charset="0"/>
                <a:ea typeface="Brygada 1918" pitchFamily="34" charset="-122"/>
                <a:cs typeface="Brygada 1918" pitchFamily="34" charset="-120"/>
              </a:rPr>
              <a:t>Tận dụng tối đa nguyên liệu tái chế và sẵn có để giảm chi phí.</a:t>
            </a:r>
            <a:endParaRPr lang="en-US" sz="1000" dirty="0"/>
          </a:p>
        </p:txBody>
      </p:sp>
      <p:sp>
        <p:nvSpPr>
          <p:cNvPr id="11" name="Text 8"/>
          <p:cNvSpPr/>
          <p:nvPr/>
        </p:nvSpPr>
        <p:spPr>
          <a:xfrm>
            <a:off x="7482007" y="1976795"/>
            <a:ext cx="6699171" cy="208717"/>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403011"/>
                </a:solidFill>
                <a:latin typeface="Brygada 1918" pitchFamily="34" charset="0"/>
                <a:ea typeface="Brygada 1918" pitchFamily="34" charset="-122"/>
                <a:cs typeface="Brygada 1918" pitchFamily="34" charset="-120"/>
              </a:rPr>
              <a:t>Áp dụng phương pháp dạy học tích cực, khuyến khích sự chủ động của học sinh.</a:t>
            </a:r>
            <a:endParaRPr lang="en-US" sz="1000" dirty="0"/>
          </a:p>
        </p:txBody>
      </p:sp>
      <p:sp>
        <p:nvSpPr>
          <p:cNvPr id="12" name="Text 9"/>
          <p:cNvSpPr/>
          <p:nvPr/>
        </p:nvSpPr>
        <p:spPr>
          <a:xfrm>
            <a:off x="7482007" y="2231112"/>
            <a:ext cx="6699171" cy="208717"/>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403011"/>
                </a:solidFill>
                <a:latin typeface="Brygada 1918" pitchFamily="34" charset="0"/>
                <a:ea typeface="Brygada 1918" pitchFamily="34" charset="-122"/>
                <a:cs typeface="Brygada 1918" pitchFamily="34" charset="-120"/>
              </a:rPr>
              <a:t>Kêu gọi sự hỗ trợ từ cộng đồng, phụ huynh và các tổ chức xã hội.</a:t>
            </a:r>
            <a:endParaRPr lang="en-US" sz="1000" dirty="0"/>
          </a:p>
        </p:txBody>
      </p:sp>
      <p:pic>
        <p:nvPicPr>
          <p:cNvPr id="13" name="Image 1" descr="preencoded.png"/>
          <p:cNvPicPr>
            <a:picLocks noChangeAspect="1"/>
          </p:cNvPicPr>
          <p:nvPr/>
        </p:nvPicPr>
        <p:blipFill>
          <a:blip r:embed="rId4"/>
          <a:stretch>
            <a:fillRect/>
          </a:stretch>
        </p:blipFill>
        <p:spPr>
          <a:xfrm>
            <a:off x="7482007" y="2586633"/>
            <a:ext cx="6699171" cy="669917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3790" y="896660"/>
            <a:ext cx="13042821" cy="1417558"/>
          </a:xfrm>
          <a:prstGeom prst="rect">
            <a:avLst/>
          </a:prstGeom>
          <a:noFill/>
          <a:ln/>
        </p:spPr>
        <p:txBody>
          <a:bodyPr wrap="square" lIns="0" tIns="0" rIns="0" bIns="0" rtlCol="0" anchor="t"/>
          <a:lstStyle/>
          <a:p>
            <a:pPr marL="0" indent="0" algn="l">
              <a:lnSpc>
                <a:spcPts val="5550"/>
              </a:lnSpc>
              <a:buNone/>
            </a:pPr>
            <a:r>
              <a:rPr lang="en-US" sz="4450" dirty="0">
                <a:solidFill>
                  <a:srgbClr val="403011"/>
                </a:solidFill>
                <a:latin typeface="Brygada 1918 Semi Bold" pitchFamily="34" charset="0"/>
                <a:ea typeface="Brygada 1918 Semi Bold" pitchFamily="34" charset="-122"/>
                <a:cs typeface="Brygada 1918 Semi Bold" pitchFamily="34" charset="-120"/>
              </a:rPr>
              <a:t>Tương lai của STEM mỹ thuật trong giáo dục THCS</a:t>
            </a:r>
            <a:endParaRPr lang="en-US" sz="4450" dirty="0"/>
          </a:p>
        </p:txBody>
      </p:sp>
      <p:sp>
        <p:nvSpPr>
          <p:cNvPr id="3" name="Text 1"/>
          <p:cNvSpPr/>
          <p:nvPr/>
        </p:nvSpPr>
        <p:spPr>
          <a:xfrm>
            <a:off x="1743789" y="4260771"/>
            <a:ext cx="2835235" cy="354330"/>
          </a:xfrm>
          <a:prstGeom prst="rect">
            <a:avLst/>
          </a:prstGeom>
          <a:noFill/>
          <a:ln/>
        </p:spPr>
        <p:txBody>
          <a:bodyPr wrap="none" lIns="0" tIns="0" rIns="0" bIns="0" rtlCol="0" anchor="t"/>
          <a:lstStyle/>
          <a:p>
            <a:pPr marL="0" indent="0" algn="r">
              <a:lnSpc>
                <a:spcPts val="2750"/>
              </a:lnSpc>
              <a:buNone/>
            </a:pPr>
            <a:r>
              <a:rPr lang="en-US" sz="2200" dirty="0">
                <a:solidFill>
                  <a:srgbClr val="403011"/>
                </a:solidFill>
                <a:latin typeface="Brygada 1918 Semi Bold" pitchFamily="34" charset="0"/>
                <a:ea typeface="Brygada 1918 Semi Bold" pitchFamily="34" charset="-122"/>
                <a:cs typeface="Brygada 1918 Semi Bold" pitchFamily="34" charset="-120"/>
              </a:rPr>
              <a:t>Xu hướng STEAM</a:t>
            </a:r>
            <a:endParaRPr lang="en-US" sz="2200" dirty="0"/>
          </a:p>
        </p:txBody>
      </p:sp>
      <p:sp>
        <p:nvSpPr>
          <p:cNvPr id="4" name="Text 2"/>
          <p:cNvSpPr/>
          <p:nvPr/>
        </p:nvSpPr>
        <p:spPr>
          <a:xfrm>
            <a:off x="793790" y="4751189"/>
            <a:ext cx="3785235" cy="1088708"/>
          </a:xfrm>
          <a:prstGeom prst="rect">
            <a:avLst/>
          </a:prstGeom>
          <a:noFill/>
          <a:ln/>
        </p:spPr>
        <p:txBody>
          <a:bodyPr wrap="square" lIns="0" tIns="0" rIns="0" bIns="0" rtlCol="0" anchor="t"/>
          <a:lstStyle/>
          <a:p>
            <a:pPr marL="0" indent="0" algn="r">
              <a:lnSpc>
                <a:spcPts val="2850"/>
              </a:lnSpc>
              <a:buNone/>
            </a:pPr>
            <a:r>
              <a:rPr lang="en-US" sz="1750" dirty="0">
                <a:solidFill>
                  <a:srgbClr val="403011"/>
                </a:solidFill>
                <a:latin typeface="Brygada 1918" pitchFamily="34" charset="0"/>
                <a:ea typeface="Brygada 1918" pitchFamily="34" charset="-122"/>
                <a:cs typeface="Brygada 1918" pitchFamily="34" charset="-120"/>
              </a:rPr>
              <a:t>Áp dụng ngày càng phổ biến, giúp học sinh phát triển kỹ năng thế kỷ 21.</a:t>
            </a:r>
            <a:endParaRPr lang="en-US" sz="1750" dirty="0"/>
          </a:p>
        </p:txBody>
      </p:sp>
      <p:pic>
        <p:nvPicPr>
          <p:cNvPr id="5" name="Image 0" descr="preencoded.png"/>
          <p:cNvPicPr>
            <a:picLocks noChangeAspect="1"/>
          </p:cNvPicPr>
          <p:nvPr/>
        </p:nvPicPr>
        <p:blipFill>
          <a:blip r:embed="rId3"/>
          <a:stretch>
            <a:fillRect/>
          </a:stretch>
        </p:blipFill>
        <p:spPr>
          <a:xfrm>
            <a:off x="5032653" y="2767846"/>
            <a:ext cx="4564975" cy="4564975"/>
          </a:xfrm>
          <a:prstGeom prst="rect">
            <a:avLst/>
          </a:prstGeom>
        </p:spPr>
      </p:pic>
      <p:pic>
        <p:nvPicPr>
          <p:cNvPr id="6"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571411" y="4605814"/>
            <a:ext cx="339328" cy="339328"/>
          </a:xfrm>
          <a:prstGeom prst="rect">
            <a:avLst/>
          </a:prstGeom>
        </p:spPr>
      </p:pic>
      <p:sp>
        <p:nvSpPr>
          <p:cNvPr id="7" name="Text 3"/>
          <p:cNvSpPr/>
          <p:nvPr/>
        </p:nvSpPr>
        <p:spPr>
          <a:xfrm>
            <a:off x="9937790" y="3034427"/>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403011"/>
                </a:solidFill>
                <a:latin typeface="Brygada 1918 Semi Bold" pitchFamily="34" charset="0"/>
                <a:ea typeface="Brygada 1918 Semi Bold" pitchFamily="34" charset="-122"/>
                <a:cs typeface="Brygada 1918 Semi Bold" pitchFamily="34" charset="-120"/>
              </a:rPr>
              <a:t>Công nghệ mới</a:t>
            </a:r>
            <a:endParaRPr lang="en-US" sz="2200" dirty="0"/>
          </a:p>
        </p:txBody>
      </p:sp>
      <p:sp>
        <p:nvSpPr>
          <p:cNvPr id="8" name="Text 4"/>
          <p:cNvSpPr/>
          <p:nvPr/>
        </p:nvSpPr>
        <p:spPr>
          <a:xfrm>
            <a:off x="9937790" y="3524845"/>
            <a:ext cx="3898821" cy="1088708"/>
          </a:xfrm>
          <a:prstGeom prst="rect">
            <a:avLst/>
          </a:prstGeom>
          <a:noFill/>
          <a:ln/>
        </p:spPr>
        <p:txBody>
          <a:bodyPr wrap="square" lIns="0" tIns="0" rIns="0" bIns="0" rtlCol="0" anchor="t"/>
          <a:lstStyle/>
          <a:p>
            <a:pPr marL="0" indent="0" algn="l">
              <a:lnSpc>
                <a:spcPts val="2850"/>
              </a:lnSpc>
              <a:buNone/>
            </a:pPr>
            <a:r>
              <a:rPr lang="en-US" sz="1750" dirty="0">
                <a:solidFill>
                  <a:srgbClr val="403011"/>
                </a:solidFill>
                <a:latin typeface="Brygada 1918" pitchFamily="34" charset="0"/>
                <a:ea typeface="Brygada 1918" pitchFamily="34" charset="-122"/>
                <a:cs typeface="Brygada 1918" pitchFamily="34" charset="-120"/>
              </a:rPr>
              <a:t>AI, Big Data, AR/VR sẽ mở rộng khả năng sáng tạo mỹ thuật động không giới hạn.</a:t>
            </a:r>
            <a:endParaRPr lang="en-US" sz="1750" dirty="0"/>
          </a:p>
        </p:txBody>
      </p:sp>
      <p:pic>
        <p:nvPicPr>
          <p:cNvPr id="9" name="Image 2" descr="preencoded.png"/>
          <p:cNvPicPr>
            <a:picLocks noChangeAspect="1"/>
          </p:cNvPicPr>
          <p:nvPr/>
        </p:nvPicPr>
        <p:blipFill>
          <a:blip r:embed="rId6"/>
          <a:stretch>
            <a:fillRect/>
          </a:stretch>
        </p:blipFill>
        <p:spPr>
          <a:xfrm>
            <a:off x="5032653" y="2767846"/>
            <a:ext cx="4564975" cy="4564975"/>
          </a:xfrm>
          <a:prstGeom prst="rect">
            <a:avLst/>
          </a:prstGeom>
        </p:spPr>
      </p:pic>
      <p:pic>
        <p:nvPicPr>
          <p:cNvPr id="10" name="Image 3" descr="preencoded.png"/>
          <p:cNvPicPr>
            <a:picLocks noChangeAspect="1"/>
          </p:cNvPicPr>
          <p:nvPr/>
        </p:nvPicPr>
        <p:blipFill>
          <a:blip r:embed="rId4">
            <a:extLst>
              <a:ext uri="{96DAC541-7B7A-43D3-8B79-37D633B846F1}">
                <asvg:svgBlip xmlns:asvg="http://schemas.microsoft.com/office/drawing/2016/SVG/main" r:embed="rId7"/>
              </a:ext>
            </a:extLst>
          </a:blip>
          <a:stretch>
            <a:fillRect/>
          </a:stretch>
        </p:blipFill>
        <p:spPr>
          <a:xfrm>
            <a:off x="8170307" y="3654743"/>
            <a:ext cx="339328" cy="339328"/>
          </a:xfrm>
          <a:prstGeom prst="rect">
            <a:avLst/>
          </a:prstGeom>
        </p:spPr>
      </p:pic>
      <p:sp>
        <p:nvSpPr>
          <p:cNvPr id="11" name="Text 5"/>
          <p:cNvSpPr/>
          <p:nvPr/>
        </p:nvSpPr>
        <p:spPr>
          <a:xfrm>
            <a:off x="9937790" y="5486995"/>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403011"/>
                </a:solidFill>
                <a:latin typeface="Brygada 1918 Semi Bold" pitchFamily="34" charset="0"/>
                <a:ea typeface="Brygada 1918 Semi Bold" pitchFamily="34" charset="-122"/>
                <a:cs typeface="Brygada 1918 Semi Bold" pitchFamily="34" charset="-120"/>
              </a:rPr>
              <a:t>Cầu nối đa ngành</a:t>
            </a:r>
            <a:endParaRPr lang="en-US" sz="2200" dirty="0"/>
          </a:p>
        </p:txBody>
      </p:sp>
      <p:sp>
        <p:nvSpPr>
          <p:cNvPr id="12" name="Text 6"/>
          <p:cNvSpPr/>
          <p:nvPr/>
        </p:nvSpPr>
        <p:spPr>
          <a:xfrm>
            <a:off x="9937790" y="5977414"/>
            <a:ext cx="3898821" cy="1088708"/>
          </a:xfrm>
          <a:prstGeom prst="rect">
            <a:avLst/>
          </a:prstGeom>
          <a:noFill/>
          <a:ln/>
        </p:spPr>
        <p:txBody>
          <a:bodyPr wrap="square" lIns="0" tIns="0" rIns="0" bIns="0" rtlCol="0" anchor="t"/>
          <a:lstStyle/>
          <a:p>
            <a:pPr marL="0" indent="0" algn="l">
              <a:lnSpc>
                <a:spcPts val="2850"/>
              </a:lnSpc>
              <a:buNone/>
            </a:pPr>
            <a:r>
              <a:rPr lang="en-US" sz="1750" dirty="0">
                <a:solidFill>
                  <a:srgbClr val="403011"/>
                </a:solidFill>
                <a:latin typeface="Brygada 1918" pitchFamily="34" charset="0"/>
                <a:ea typeface="Brygada 1918" pitchFamily="34" charset="-122"/>
                <a:cs typeface="Brygada 1918" pitchFamily="34" charset="-120"/>
              </a:rPr>
              <a:t>STEM mỹ thuật trở thành cầu nối giữa nghệ thuật truyền thống và công nghệ hiện đại.</a:t>
            </a:r>
            <a:endParaRPr lang="en-US" sz="1750" dirty="0"/>
          </a:p>
        </p:txBody>
      </p:sp>
      <p:pic>
        <p:nvPicPr>
          <p:cNvPr id="13" name="Image 4" descr="preencoded.png"/>
          <p:cNvPicPr>
            <a:picLocks noChangeAspect="1"/>
          </p:cNvPicPr>
          <p:nvPr/>
        </p:nvPicPr>
        <p:blipFill>
          <a:blip r:embed="rId8"/>
          <a:stretch>
            <a:fillRect/>
          </a:stretch>
        </p:blipFill>
        <p:spPr>
          <a:xfrm>
            <a:off x="5032653" y="2767846"/>
            <a:ext cx="4564975" cy="4564975"/>
          </a:xfrm>
          <a:prstGeom prst="rect">
            <a:avLst/>
          </a:prstGeom>
        </p:spPr>
      </p:pic>
      <p:pic>
        <p:nvPicPr>
          <p:cNvPr id="14" name="Image 5" descr="preencoded.png"/>
          <p:cNvPicPr>
            <a:picLocks noChangeAspect="1"/>
          </p:cNvPicPr>
          <p:nvPr/>
        </p:nvPicPr>
        <p:blipFill>
          <a:blip r:embed="rId4">
            <a:extLst>
              <a:ext uri="{96DAC541-7B7A-43D3-8B79-37D633B846F1}">
                <asvg:svgBlip xmlns:asvg="http://schemas.microsoft.com/office/drawing/2016/SVG/main" r:embed="rId9"/>
              </a:ext>
            </a:extLst>
          </a:blip>
          <a:stretch>
            <a:fillRect/>
          </a:stretch>
        </p:blipFill>
        <p:spPr>
          <a:xfrm>
            <a:off x="7694533" y="6380917"/>
            <a:ext cx="339328" cy="33932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760720" cy="8229600"/>
          </a:xfrm>
          <a:prstGeom prst="rect">
            <a:avLst/>
          </a:prstGeom>
        </p:spPr>
      </p:pic>
      <p:sp>
        <p:nvSpPr>
          <p:cNvPr id="3" name="Text 0"/>
          <p:cNvSpPr/>
          <p:nvPr/>
        </p:nvSpPr>
        <p:spPr>
          <a:xfrm>
            <a:off x="6280190" y="919639"/>
            <a:ext cx="7556421" cy="2126337"/>
          </a:xfrm>
          <a:prstGeom prst="rect">
            <a:avLst/>
          </a:prstGeom>
          <a:noFill/>
          <a:ln/>
        </p:spPr>
        <p:txBody>
          <a:bodyPr wrap="square" lIns="0" tIns="0" rIns="0" bIns="0" rtlCol="0" anchor="t"/>
          <a:lstStyle/>
          <a:p>
            <a:pPr marL="0" indent="0" algn="l">
              <a:lnSpc>
                <a:spcPts val="5550"/>
              </a:lnSpc>
              <a:buNone/>
            </a:pPr>
            <a:r>
              <a:rPr lang="en-US" sz="4450" dirty="0">
                <a:solidFill>
                  <a:srgbClr val="403011"/>
                </a:solidFill>
                <a:latin typeface="Brygada 1918 Semi Bold" pitchFamily="34" charset="0"/>
                <a:ea typeface="Brygada 1918 Semi Bold" pitchFamily="34" charset="-122"/>
                <a:cs typeface="Brygada 1918 Semi Bold" pitchFamily="34" charset="-120"/>
              </a:rPr>
              <a:t>Kết luận: STEM mỹ thuật – Hành trình sáng tạo không giới hạn</a:t>
            </a:r>
            <a:endParaRPr lang="en-US" sz="4450" dirty="0"/>
          </a:p>
        </p:txBody>
      </p:sp>
      <p:sp>
        <p:nvSpPr>
          <p:cNvPr id="4" name="Text 1"/>
          <p:cNvSpPr/>
          <p:nvPr/>
        </p:nvSpPr>
        <p:spPr>
          <a:xfrm>
            <a:off x="6280190" y="3386138"/>
            <a:ext cx="7556421" cy="1088708"/>
          </a:xfrm>
          <a:prstGeom prst="rect">
            <a:avLst/>
          </a:prstGeom>
          <a:noFill/>
          <a:ln/>
        </p:spPr>
        <p:txBody>
          <a:bodyPr wrap="square" lIns="0" tIns="0" rIns="0" bIns="0" rtlCol="0" anchor="t"/>
          <a:lstStyle/>
          <a:p>
            <a:pPr marL="0" indent="0" algn="l">
              <a:lnSpc>
                <a:spcPts val="2850"/>
              </a:lnSpc>
              <a:buNone/>
            </a:pPr>
            <a:r>
              <a:rPr lang="en-US" sz="1750" dirty="0">
                <a:solidFill>
                  <a:srgbClr val="403011"/>
                </a:solidFill>
                <a:latin typeface="Brygada 1918" pitchFamily="34" charset="0"/>
                <a:ea typeface="Brygada 1918" pitchFamily="34" charset="-122"/>
                <a:cs typeface="Brygada 1918" pitchFamily="34" charset="-120"/>
              </a:rPr>
              <a:t>Sự kết hợp </a:t>
            </a:r>
            <a:r>
              <a:rPr lang="en-US" sz="1750" dirty="0">
                <a:solidFill>
                  <a:srgbClr val="626C3B"/>
                </a:solidFill>
                <a:latin typeface="Brygada 1918" pitchFamily="34" charset="0"/>
                <a:ea typeface="Brygada 1918" pitchFamily="34" charset="-122"/>
                <a:cs typeface="Brygada 1918" pitchFamily="34" charset="-120"/>
              </a:rPr>
              <a:t>tranh tĩnh và tranh động</a:t>
            </a:r>
            <a:r>
              <a:rPr lang="en-US" sz="1750" dirty="0">
                <a:solidFill>
                  <a:srgbClr val="403011"/>
                </a:solidFill>
                <a:latin typeface="Brygada 1918" pitchFamily="34" charset="0"/>
                <a:ea typeface="Brygada 1918" pitchFamily="34" charset="-122"/>
                <a:cs typeface="Brygada 1918" pitchFamily="34" charset="-120"/>
              </a:rPr>
              <a:t> trong STEM mỹ thuật giúp học sinh phát triển toàn diện, khơi dậy niềm đam mê sáng tạo và tư duy phản biện.</a:t>
            </a:r>
            <a:endParaRPr lang="en-US" sz="1750" dirty="0"/>
          </a:p>
        </p:txBody>
      </p:sp>
      <p:sp>
        <p:nvSpPr>
          <p:cNvPr id="5" name="Text 2"/>
          <p:cNvSpPr/>
          <p:nvPr/>
        </p:nvSpPr>
        <p:spPr>
          <a:xfrm>
            <a:off x="6620351" y="4985147"/>
            <a:ext cx="7216259" cy="1088708"/>
          </a:xfrm>
          <a:prstGeom prst="rect">
            <a:avLst/>
          </a:prstGeom>
          <a:noFill/>
          <a:ln/>
        </p:spPr>
        <p:txBody>
          <a:bodyPr wrap="square" lIns="0" tIns="0" rIns="0" bIns="0" rtlCol="0" anchor="t"/>
          <a:lstStyle/>
          <a:p>
            <a:pPr marL="0" indent="0" algn="l">
              <a:lnSpc>
                <a:spcPts val="2850"/>
              </a:lnSpc>
              <a:buNone/>
            </a:pPr>
            <a:r>
              <a:rPr lang="en-US" sz="1750" dirty="0">
                <a:solidFill>
                  <a:srgbClr val="403011"/>
                </a:solidFill>
                <a:latin typeface="Brygada 1918" pitchFamily="34" charset="0"/>
                <a:ea typeface="Brygada 1918" pitchFamily="34" charset="-122"/>
                <a:cs typeface="Brygada 1918" pitchFamily="34" charset="-120"/>
              </a:rPr>
              <a:t>Đây là hướng đi đổi mới giáo dục, nâng cao phẩm chất và năng lực học sinh khối THCS, chuẩn bị cho các em một hành trang vững chắc để tự tin bước vào tương lai.</a:t>
            </a:r>
            <a:endParaRPr lang="en-US" sz="1750" dirty="0"/>
          </a:p>
        </p:txBody>
      </p:sp>
      <p:sp>
        <p:nvSpPr>
          <p:cNvPr id="6" name="Shape 3"/>
          <p:cNvSpPr/>
          <p:nvPr/>
        </p:nvSpPr>
        <p:spPr>
          <a:xfrm>
            <a:off x="6280190" y="4729996"/>
            <a:ext cx="30480" cy="1599009"/>
          </a:xfrm>
          <a:prstGeom prst="rect">
            <a:avLst/>
          </a:prstGeom>
          <a:solidFill>
            <a:srgbClr val="626C3B"/>
          </a:solidFill>
          <a:ln/>
        </p:spPr>
      </p:sp>
      <p:sp>
        <p:nvSpPr>
          <p:cNvPr id="7" name="Text 4"/>
          <p:cNvSpPr/>
          <p:nvPr/>
        </p:nvSpPr>
        <p:spPr>
          <a:xfrm>
            <a:off x="6280190" y="6584156"/>
            <a:ext cx="7556421" cy="725805"/>
          </a:xfrm>
          <a:prstGeom prst="rect">
            <a:avLst/>
          </a:prstGeom>
          <a:noFill/>
          <a:ln/>
        </p:spPr>
        <p:txBody>
          <a:bodyPr wrap="square" lIns="0" tIns="0" rIns="0" bIns="0" rtlCol="0" anchor="t"/>
          <a:lstStyle/>
          <a:p>
            <a:pPr marL="0" indent="0" algn="l">
              <a:lnSpc>
                <a:spcPts val="2850"/>
              </a:lnSpc>
              <a:buNone/>
            </a:pPr>
            <a:r>
              <a:rPr lang="en-US" sz="1750" dirty="0">
                <a:solidFill>
                  <a:srgbClr val="403011"/>
                </a:solidFill>
                <a:latin typeface="Brygada 1918" pitchFamily="34" charset="0"/>
                <a:ea typeface="Brygada 1918" pitchFamily="34" charset="-122"/>
                <a:cs typeface="Brygada 1918" pitchFamily="34" charset="-120"/>
              </a:rPr>
              <a:t>Hãy cùng đồng hành để tạo nên những thế hệ học sinh sáng tạo, tự tin và sẵn sàng cho tương lai!</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1015</Words>
  <Application>Microsoft Office PowerPoint</Application>
  <PresentationFormat>Custom</PresentationFormat>
  <Paragraphs>86</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Calibri</vt:lpstr>
      <vt:lpstr>Brygada 1918</vt:lpstr>
      <vt:lpstr>Brygada 1918 Semi Bold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Windows</dc:creator>
  <cp:lastModifiedBy>Windows</cp:lastModifiedBy>
  <cp:revision>2</cp:revision>
  <dcterms:created xsi:type="dcterms:W3CDTF">2025-12-21T10:50:31Z</dcterms:created>
  <dcterms:modified xsi:type="dcterms:W3CDTF">2025-12-21T10:51:56Z</dcterms:modified>
</cp:coreProperties>
</file>